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8"/>
  </p:notesMasterIdLst>
  <p:sldIdLst>
    <p:sldId id="339" r:id="rId6"/>
    <p:sldId id="363" r:id="rId7"/>
    <p:sldId id="349" r:id="rId8"/>
    <p:sldId id="367" r:id="rId9"/>
    <p:sldId id="342" r:id="rId10"/>
    <p:sldId id="364" r:id="rId11"/>
    <p:sldId id="368" r:id="rId12"/>
    <p:sldId id="350" r:id="rId13"/>
    <p:sldId id="362" r:id="rId14"/>
    <p:sldId id="361" r:id="rId15"/>
    <p:sldId id="369" r:id="rId16"/>
    <p:sldId id="359" r:id="rId1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448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74399-9A86-4CD9-B7F7-B89620F02D83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4D0DF-C861-48A5-8E99-8B9573C155B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31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BDD5B5E-B91E-4C73-9D5A-47ABC76E59F3}" type="datetime1">
              <a:rPr lang="fr-FR" smtClean="0"/>
              <a:pPr>
                <a:defRPr/>
              </a:pPr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du 05/01/2010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DBC43-32CD-49D9-BC42-642963221076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361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473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443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BDD5B5E-B91E-4C73-9D5A-47ABC76E59F3}" type="datetime1">
              <a:rPr lang="fr-FR" smtClean="0"/>
              <a:pPr>
                <a:defRPr/>
              </a:pPr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du 05/01/2010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DBC43-32CD-49D9-BC42-64296322107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474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513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666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81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993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01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581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27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663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83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96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3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6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03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8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10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61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95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0784-A2B7-064E-9DB9-70AB94CFF444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3063-FF3E-3345-BD4F-FCF88642B5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24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amec.fr/en/blog/record_actor/ensm/" TargetMode="External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s://www.supmaritime.f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hyperlink" Target="http://www.crewboats.eu/crew-boat-surfer-221/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image" Target="../media/image11.jpg"/><Relationship Id="rId5" Type="http://schemas.openxmlformats.org/officeDocument/2006/relationships/hyperlink" Target="http://www.crewboats.eu/crew-boat-surfer-221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20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11" Type="http://schemas.openxmlformats.org/officeDocument/2006/relationships/image" Target="../media/image5.emf"/><Relationship Id="rId5" Type="http://schemas.openxmlformats.org/officeDocument/2006/relationships/image" Target="../media/image4.jpg"/><Relationship Id="rId10" Type="http://schemas.openxmlformats.org/officeDocument/2006/relationships/hyperlink" Target="https://doi.org/10.1080/17445302.2016.1265883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hyperlink" Target="https://lheea.ec-nantes.fr/logiciels-et-brevets/nemoh-presentation-192863.kjsp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maron.perso.univ-pau.fr/meca_old/ch3coef.htm" TargetMode="External"/><Relationship Id="rId13" Type="http://schemas.openxmlformats.org/officeDocument/2006/relationships/image" Target="../media/image130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0.png"/><Relationship Id="rId12" Type="http://schemas.openxmlformats.org/officeDocument/2006/relationships/image" Target="../media/image13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11" Type="http://schemas.openxmlformats.org/officeDocument/2006/relationships/image" Target="../media/image9.png"/><Relationship Id="rId10" Type="http://schemas.openxmlformats.org/officeDocument/2006/relationships/image" Target="../media/image100.png"/><Relationship Id="rId4" Type="http://schemas.openxmlformats.org/officeDocument/2006/relationships/image" Target="../media/image2.png"/><Relationship Id="rId9" Type="http://schemas.openxmlformats.org/officeDocument/2006/relationships/image" Target="../media/image90.png"/><Relationship Id="rId14" Type="http://schemas.openxmlformats.org/officeDocument/2006/relationships/image" Target="../media/image14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hyperlink" Target="http://www.crewboats.eu/crew-boat-surfer-221/" TargetMode="External"/><Relationship Id="rId5" Type="http://schemas.openxmlformats.org/officeDocument/2006/relationships/hyperlink" Target="https://www.esreda.org/event/54th-esreda-seminar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10.jp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rewboats.eu/crew-boat-surfer-221/" TargetMode="External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5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10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1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9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10" Type="http://schemas.openxmlformats.org/officeDocument/2006/relationships/image" Target="../media/image22.png"/><Relationship Id="rId4" Type="http://schemas.openxmlformats.org/officeDocument/2006/relationships/image" Target="../media/image2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A38CA00E-1D8B-4B46-93D1-D8C6A1AE9C52}"/>
              </a:ext>
            </a:extLst>
          </p:cNvPr>
          <p:cNvSpPr txBox="1"/>
          <p:nvPr/>
        </p:nvSpPr>
        <p:spPr>
          <a:xfrm>
            <a:off x="303987" y="6277972"/>
            <a:ext cx="856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 err="1">
                <a:solidFill>
                  <a:schemeClr val="tx2"/>
                </a:solidFill>
              </a:rPr>
              <a:t>References</a:t>
            </a:r>
            <a:r>
              <a:rPr lang="fr-FR" sz="800" u="sng" dirty="0">
                <a:solidFill>
                  <a:schemeClr val="tx2"/>
                </a:solidFill>
              </a:rPr>
              <a:t>:</a:t>
            </a:r>
            <a:r>
              <a:rPr lang="fr-FR" sz="800" dirty="0">
                <a:solidFill>
                  <a:schemeClr val="tx2"/>
                </a:solidFill>
              </a:rPr>
              <a:t> </a:t>
            </a:r>
            <a:r>
              <a:rPr lang="fr-FR" sz="8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https://www.weamec.fr/en/blog/record_actor/ensm/</a:t>
            </a:r>
            <a:r>
              <a:rPr lang="fr-FR" sz="800" dirty="0">
                <a:solidFill>
                  <a:schemeClr val="tx2"/>
                </a:solidFill>
              </a:rPr>
              <a:t> , </a:t>
            </a:r>
            <a:r>
              <a:rPr lang="fr-FR" sz="8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https://www.supmaritime.fr</a:t>
            </a:r>
            <a:r>
              <a:rPr lang="fr-FR" sz="800" dirty="0">
                <a:solidFill>
                  <a:schemeClr val="tx2"/>
                </a:solidFill>
              </a:rPr>
              <a:t> , </a:t>
            </a:r>
            <a:r>
              <a:rPr lang="fr-FR" sz="800" dirty="0"/>
              <a:t>Soutenance de projet de fin d’études ENSM M2 DMO 2019/20 «</a:t>
            </a:r>
            <a:r>
              <a:rPr lang="fr-FR" sz="800" dirty="0">
                <a:effectLst/>
                <a:ea typeface="SimSun" panose="02010600030101010101" pitchFamily="2" charset="-122"/>
              </a:rPr>
              <a:t>Accostage en mer d’un bateau à un embarcadère : prise en compte du cas d’un bateau avec une défense «high friction»</a:t>
            </a:r>
            <a:r>
              <a:rPr lang="fr-FR" sz="800" dirty="0"/>
              <a:t>», Jean Gontier</a:t>
            </a:r>
            <a:endParaRPr lang="fr-FR" sz="800" dirty="0">
              <a:solidFill>
                <a:schemeClr val="tx2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H="1">
            <a:off x="303987" y="6274922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B91415DA-EECB-4447-97B6-F3EA35845553}"/>
              </a:ext>
            </a:extLst>
          </p:cNvPr>
          <p:cNvSpPr txBox="1"/>
          <p:nvPr/>
        </p:nvSpPr>
        <p:spPr>
          <a:xfrm>
            <a:off x="24359" y="1079900"/>
            <a:ext cx="91196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i="0" dirty="0">
                <a:effectLst/>
                <a:latin typeface="Calibri" panose="020F0502020204030204" pitchFamily="34" charset="0"/>
              </a:rPr>
              <a:t>Etude comparative de la performance </a:t>
            </a:r>
            <a:r>
              <a:rPr lang="en-US" sz="3200" b="0" i="0" dirty="0" err="1">
                <a:effectLst/>
                <a:latin typeface="Calibri" panose="020F0502020204030204" pitchFamily="34" charset="0"/>
              </a:rPr>
              <a:t>en</a:t>
            </a:r>
            <a:r>
              <a:rPr lang="en-US" sz="3200" b="0" i="0" dirty="0">
                <a:effectLst/>
                <a:latin typeface="Calibri" panose="020F0502020204030204" pitchFamily="34" charset="0"/>
              </a:rPr>
              <a:t> </a:t>
            </a:r>
            <a:r>
              <a:rPr lang="en-US" sz="3200" b="0" i="0" dirty="0" err="1">
                <a:effectLst/>
                <a:latin typeface="Calibri" panose="020F0502020204030204" pitchFamily="34" charset="0"/>
              </a:rPr>
              <a:t>accostage</a:t>
            </a:r>
            <a:r>
              <a:rPr lang="en-US" sz="3200" b="0" i="0" dirty="0">
                <a:effectLst/>
                <a:latin typeface="Calibri" panose="020F0502020204030204" pitchFamily="34" charset="0"/>
              </a:rPr>
              <a:t> d’un catamaran et d’un monocoque </a:t>
            </a:r>
          </a:p>
          <a:p>
            <a:pPr algn="ctr"/>
            <a:r>
              <a:rPr lang="en-US" sz="3200" b="0" i="0" dirty="0">
                <a:effectLst/>
                <a:latin typeface="Calibri" panose="020F0502020204030204" pitchFamily="34" charset="0"/>
              </a:rPr>
              <a:t>à un </a:t>
            </a:r>
            <a:r>
              <a:rPr lang="en-US" sz="3200" b="0" i="0" dirty="0" err="1">
                <a:effectLst/>
                <a:latin typeface="Calibri" panose="020F0502020204030204" pitchFamily="34" charset="0"/>
              </a:rPr>
              <a:t>monopieu</a:t>
            </a:r>
            <a:r>
              <a:rPr lang="en-US" sz="3200" b="0" i="0" dirty="0">
                <a:effectLst/>
                <a:latin typeface="Calibri" panose="020F0502020204030204" pitchFamily="34" charset="0"/>
              </a:rPr>
              <a:t> </a:t>
            </a:r>
            <a:r>
              <a:rPr lang="en-US" sz="3200" b="0" i="0" dirty="0" err="1">
                <a:effectLst/>
                <a:latin typeface="Calibri" panose="020F0502020204030204" pitchFamily="34" charset="0"/>
              </a:rPr>
              <a:t>d’éolienne</a:t>
            </a:r>
            <a:endParaRPr lang="fr-FR" sz="3200" b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053A2B7-9E46-43CE-A47B-20E0EB650C23}"/>
              </a:ext>
            </a:extLst>
          </p:cNvPr>
          <p:cNvSpPr txBox="1"/>
          <p:nvPr/>
        </p:nvSpPr>
        <p:spPr>
          <a:xfrm>
            <a:off x="10447" y="3060581"/>
            <a:ext cx="9119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Laurent BARTHELEMY, ECOLE NATIONALE SUPERIEURE MARITIME, </a:t>
            </a:r>
            <a:br>
              <a:rPr lang="fr-FR" sz="2400" b="1" dirty="0"/>
            </a:br>
            <a:r>
              <a:rPr lang="fr-FR" sz="2400" b="1" dirty="0"/>
              <a:t>CERISMA</a:t>
            </a:r>
          </a:p>
        </p:txBody>
      </p:sp>
      <p:pic>
        <p:nvPicPr>
          <p:cNvPr id="17" name="Image 16" descr="Une image contenant personne, homme, complet, portant&#10;&#10;Description générée automatiquement">
            <a:extLst>
              <a:ext uri="{FF2B5EF4-FFF2-40B4-BE49-F238E27FC236}">
                <a16:creationId xmlns:a16="http://schemas.microsoft.com/office/drawing/2014/main" id="{DB490896-CAA6-4DC7-92A4-E0AEDD11BF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144" y="4405526"/>
            <a:ext cx="1258824" cy="161848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E4EE7E6-60BE-9882-A192-D733A6B4BC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pic>
        <p:nvPicPr>
          <p:cNvPr id="3" name="Espace réservé du contenu 7" descr="Une image contenant bateau, eau, extérieur, navire&#10;&#10;Description générée automatiquement">
            <a:extLst>
              <a:ext uri="{FF2B5EF4-FFF2-40B4-BE49-F238E27FC236}">
                <a16:creationId xmlns:a16="http://schemas.microsoft.com/office/drawing/2014/main" id="{24905146-1CEB-24F3-2F2D-6656673954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334" y="3569799"/>
            <a:ext cx="4783455" cy="27003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C15426C-4330-8805-048E-0FDEA1A17F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F37E4708-5C9C-2748-AA3C-564CE5CF5C78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BC0ABFAB-F3A9-5AD7-700D-E8E661893EB3}"/>
              </a:ext>
            </a:extLst>
          </p:cNvPr>
          <p:cNvSpPr txBox="1"/>
          <p:nvPr/>
        </p:nvSpPr>
        <p:spPr>
          <a:xfrm>
            <a:off x="3145971" y="239744"/>
            <a:ext cx="5998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Résultats - poussée maximale d’hélice</a:t>
            </a:r>
          </a:p>
          <a:p>
            <a:r>
              <a:rPr lang="fr-FR" sz="2200" b="1" u="sng" dirty="0">
                <a:latin typeface="+mj-lt"/>
              </a:rPr>
              <a:t>et inondation du pont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9A8CF2-C014-D843-0C7A-D4B7E5D9C73F}"/>
              </a:ext>
            </a:extLst>
          </p:cNvPr>
          <p:cNvSpPr txBox="1"/>
          <p:nvPr/>
        </p:nvSpPr>
        <p:spPr>
          <a:xfrm>
            <a:off x="303987" y="6465377"/>
            <a:ext cx="856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(1) Marcel König, Daniel Ferreira González, Moustafa Abdel-</a:t>
            </a:r>
            <a:r>
              <a:rPr lang="fr-FR" sz="800" dirty="0" err="1"/>
              <a:t>Maksoud</a:t>
            </a:r>
            <a:r>
              <a:rPr lang="fr-FR" sz="800" dirty="0"/>
              <a:t> &amp;</a:t>
            </a:r>
            <a:r>
              <a:rPr lang="en-US" sz="800" dirty="0"/>
              <a:t>Alexander </a:t>
            </a:r>
            <a:r>
              <a:rPr lang="en-US" sz="800" dirty="0" err="1"/>
              <a:t>Düster</a:t>
            </a:r>
            <a:r>
              <a:rPr lang="en-US" sz="800" dirty="0"/>
              <a:t> (2017) Numerical investigation of the landing </a:t>
            </a:r>
            <a:r>
              <a:rPr lang="en-US" sz="800" dirty="0" err="1"/>
              <a:t>manoeuvre</a:t>
            </a:r>
            <a:r>
              <a:rPr lang="en-US" sz="800" dirty="0"/>
              <a:t> of a crew transfer vessel to an offshore wind turbine, Ships and Offshore Structures, 12:sup1, S115-S133, DOI: </a:t>
            </a:r>
            <a:r>
              <a:rPr lang="fr-FR" sz="800" dirty="0"/>
              <a:t>10.1080/17445302.2016.1265883 , (2) </a:t>
            </a:r>
            <a:r>
              <a:rPr lang="en-GB" sz="800" dirty="0" err="1"/>
              <a:t>Nere</a:t>
            </a:r>
            <a:r>
              <a:rPr lang="en-GB" sz="800" dirty="0"/>
              <a:t> G. </a:t>
            </a:r>
            <a:r>
              <a:rPr lang="en-GB" sz="800" dirty="0" err="1"/>
              <a:t>Skomedal</a:t>
            </a:r>
            <a:r>
              <a:rPr lang="en-GB" sz="800" dirty="0"/>
              <a:t> and Trygve Halvorsen </a:t>
            </a:r>
            <a:r>
              <a:rPr lang="en-GB" sz="800" dirty="0" err="1"/>
              <a:t>Espeland</a:t>
            </a:r>
            <a:r>
              <a:rPr lang="en-GB" sz="800" dirty="0"/>
              <a:t> (2017) Cost-effective Surface Effect Ships for Offshore Wind, </a:t>
            </a:r>
            <a:r>
              <a:rPr lang="en-GB" sz="800" i="1" dirty="0"/>
              <a:t>FAST 2017 conference, Nantes, France</a:t>
            </a:r>
            <a:r>
              <a:rPr lang="en-GB" sz="800" dirty="0"/>
              <a:t>. ESNA AS, KRISTIANSAND S, NORWAY </a:t>
            </a:r>
            <a:r>
              <a:rPr lang="fr-FR" sz="800" dirty="0"/>
              <a:t>, (3) 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MSIS Chantiers ALLAIS –</a:t>
            </a:r>
            <a:r>
              <a:rPr lang="fr-FR" sz="800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5"/>
              </a:rPr>
              <a:t>http://www.crewboats.eu/crew-boat-surfer-221/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 – May, 2006</a:t>
            </a:r>
            <a:endParaRPr lang="fr-FR" sz="800" dirty="0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DF6126FD-3D11-2325-BD63-7D44AE2BF3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406285"/>
              </p:ext>
            </p:extLst>
          </p:nvPr>
        </p:nvGraphicFramePr>
        <p:xfrm>
          <a:off x="325966" y="1103486"/>
          <a:ext cx="8543604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5634">
                  <a:extLst>
                    <a:ext uri="{9D8B030D-6E8A-4147-A177-3AD203B41FA5}">
                      <a16:colId xmlns:a16="http://schemas.microsoft.com/office/drawing/2014/main" val="1746072388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3604243801"/>
                    </a:ext>
                  </a:extLst>
                </a:gridCol>
                <a:gridCol w="869244">
                  <a:extLst>
                    <a:ext uri="{9D8B030D-6E8A-4147-A177-3AD203B41FA5}">
                      <a16:colId xmlns:a16="http://schemas.microsoft.com/office/drawing/2014/main" val="359070103"/>
                    </a:ext>
                  </a:extLst>
                </a:gridCol>
                <a:gridCol w="1667259">
                  <a:extLst>
                    <a:ext uri="{9D8B030D-6E8A-4147-A177-3AD203B41FA5}">
                      <a16:colId xmlns:a16="http://schemas.microsoft.com/office/drawing/2014/main" val="3390054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Bateau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Puissance (kW)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Vitesse (m/s)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Poussée (tonnes-forces)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316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CAT CTV 27m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729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CAT CTV équivalent à carènes de </a:t>
                      </a:r>
                      <a:r>
                        <a:rPr lang="fr-FR" b="1" dirty="0" err="1"/>
                        <a:t>Wigley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353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Monocoque équivalent à coque planante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4934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52230"/>
                  </a:ext>
                </a:extLst>
              </a:tr>
            </a:tbl>
          </a:graphicData>
        </a:graphic>
      </p:graphicFrame>
      <p:sp>
        <p:nvSpPr>
          <p:cNvPr id="8" name="TextBox 18">
            <a:extLst>
              <a:ext uri="{FF2B5EF4-FFF2-40B4-BE49-F238E27FC236}">
                <a16:creationId xmlns:a16="http://schemas.microsoft.com/office/drawing/2014/main" id="{4DA899C4-68EF-A5D9-D4E4-40A6E0F7B3E1}"/>
              </a:ext>
            </a:extLst>
          </p:cNvPr>
          <p:cNvSpPr txBox="1"/>
          <p:nvPr/>
        </p:nvSpPr>
        <p:spPr>
          <a:xfrm>
            <a:off x="325967" y="2862480"/>
            <a:ext cx="856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Conclusion:</a:t>
            </a:r>
            <a:r>
              <a:rPr lang="fr-FR" b="1" dirty="0">
                <a:solidFill>
                  <a:srgbClr val="00B050"/>
                </a:solidFill>
              </a:rPr>
              <a:t> les poussées des CAT CTV et du monocoque sont comparables.</a:t>
            </a:r>
          </a:p>
        </p:txBody>
      </p:sp>
      <p:graphicFrame>
        <p:nvGraphicFramePr>
          <p:cNvPr id="10" name="Tableau 6">
            <a:extLst>
              <a:ext uri="{FF2B5EF4-FFF2-40B4-BE49-F238E27FC236}">
                <a16:creationId xmlns:a16="http://schemas.microsoft.com/office/drawing/2014/main" id="{F294184F-123A-6429-564A-B975C917D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441291"/>
              </p:ext>
            </p:extLst>
          </p:nvPr>
        </p:nvGraphicFramePr>
        <p:xfrm>
          <a:off x="325967" y="3343964"/>
          <a:ext cx="729403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9100">
                  <a:extLst>
                    <a:ext uri="{9D8B030D-6E8A-4147-A177-3AD203B41FA5}">
                      <a16:colId xmlns:a16="http://schemas.microsoft.com/office/drawing/2014/main" val="2822641493"/>
                    </a:ext>
                  </a:extLst>
                </a:gridCol>
                <a:gridCol w="1903588">
                  <a:extLst>
                    <a:ext uri="{9D8B030D-6E8A-4147-A177-3AD203B41FA5}">
                      <a16:colId xmlns:a16="http://schemas.microsoft.com/office/drawing/2014/main" val="3781467460"/>
                    </a:ext>
                  </a:extLst>
                </a:gridCol>
                <a:gridCol w="2431344">
                  <a:extLst>
                    <a:ext uri="{9D8B030D-6E8A-4147-A177-3AD203B41FA5}">
                      <a16:colId xmlns:a16="http://schemas.microsoft.com/office/drawing/2014/main" val="86799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Bateau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Hauteur de vague significative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Ratio longueur d’onde sur longueur de bateau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5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CAT CTV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≤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267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CAT CTV équivalent à </a:t>
                      </a:r>
                      <a:br>
                        <a:rPr lang="fr-FR" b="1" dirty="0"/>
                      </a:br>
                      <a:r>
                        <a:rPr lang="fr-FR" b="1" dirty="0"/>
                        <a:t>carènes de </a:t>
                      </a:r>
                      <a:r>
                        <a:rPr lang="fr-FR" b="1" dirty="0" err="1"/>
                        <a:t>Wigley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500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Monocoque équivalent à coque planante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247284"/>
                  </a:ext>
                </a:extLst>
              </a:tr>
            </a:tbl>
          </a:graphicData>
        </a:graphic>
      </p:graphicFrame>
      <p:sp>
        <p:nvSpPr>
          <p:cNvPr id="11" name="TextBox 18">
            <a:extLst>
              <a:ext uri="{FF2B5EF4-FFF2-40B4-BE49-F238E27FC236}">
                <a16:creationId xmlns:a16="http://schemas.microsoft.com/office/drawing/2014/main" id="{824F7002-09CF-1C36-0EBA-BD7380DAB648}"/>
              </a:ext>
            </a:extLst>
          </p:cNvPr>
          <p:cNvSpPr txBox="1"/>
          <p:nvPr/>
        </p:nvSpPr>
        <p:spPr>
          <a:xfrm>
            <a:off x="303989" y="5564736"/>
            <a:ext cx="8565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Conclusion:</a:t>
            </a:r>
            <a:r>
              <a:rPr lang="fr-FR" b="1" dirty="0">
                <a:solidFill>
                  <a:srgbClr val="00B050"/>
                </a:solidFill>
              </a:rPr>
              <a:t> par rapport au CAT CTV de la référence (2) le risque d’inondation, pour le CAT CTV </a:t>
            </a:r>
            <a:r>
              <a:rPr lang="fr-FR" b="1" dirty="0" err="1">
                <a:solidFill>
                  <a:srgbClr val="00B050"/>
                </a:solidFill>
              </a:rPr>
              <a:t>Wigley</a:t>
            </a:r>
            <a:r>
              <a:rPr lang="fr-FR" b="1" dirty="0">
                <a:solidFill>
                  <a:srgbClr val="00B050"/>
                </a:solidFill>
              </a:rPr>
              <a:t> et le monocoque, arrive pour des hauteurs de vagues plus élevées et </a:t>
            </a:r>
          </a:p>
          <a:p>
            <a:r>
              <a:rPr lang="fr-FR" b="1" dirty="0">
                <a:solidFill>
                  <a:srgbClr val="00B050"/>
                </a:solidFill>
              </a:rPr>
              <a:t>des longueurs d’onde du même ordre de grandeur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383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C15426C-4330-8805-048E-0FDEA1A17F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F37E4708-5C9C-2748-AA3C-564CE5CF5C78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BC0ABFAB-F3A9-5AD7-700D-E8E661893EB3}"/>
              </a:ext>
            </a:extLst>
          </p:cNvPr>
          <p:cNvSpPr txBox="1"/>
          <p:nvPr/>
        </p:nvSpPr>
        <p:spPr>
          <a:xfrm>
            <a:off x="3145971" y="239744"/>
            <a:ext cx="5998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Résultats - inondation du pont</a:t>
            </a:r>
          </a:p>
          <a:p>
            <a:r>
              <a:rPr lang="fr-FR" sz="2200" dirty="0">
                <a:latin typeface="+mj-lt"/>
              </a:rPr>
              <a:t>Exemple du </a:t>
            </a:r>
            <a:r>
              <a:rPr lang="fr-FR" sz="2200" u="sng" dirty="0">
                <a:latin typeface="+mj-lt"/>
              </a:rPr>
              <a:t>CAT CTV à carènes de </a:t>
            </a:r>
            <a:r>
              <a:rPr lang="fr-FR" sz="2200" u="sng" dirty="0" err="1">
                <a:latin typeface="+mj-lt"/>
              </a:rPr>
              <a:t>Wigley</a:t>
            </a:r>
            <a:endParaRPr lang="fr-FR" sz="2200" u="sng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9A8CF2-C014-D843-0C7A-D4B7E5D9C73F}"/>
              </a:ext>
            </a:extLst>
          </p:cNvPr>
          <p:cNvSpPr txBox="1"/>
          <p:nvPr/>
        </p:nvSpPr>
        <p:spPr>
          <a:xfrm>
            <a:off x="303987" y="6465377"/>
            <a:ext cx="856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(1) Marcel König, Daniel Ferreira González, Moustafa Abdel-</a:t>
            </a:r>
            <a:r>
              <a:rPr lang="fr-FR" sz="800" dirty="0" err="1"/>
              <a:t>Maksoud</a:t>
            </a:r>
            <a:r>
              <a:rPr lang="fr-FR" sz="800" dirty="0"/>
              <a:t> &amp;</a:t>
            </a:r>
            <a:r>
              <a:rPr lang="en-US" sz="800" dirty="0"/>
              <a:t>Alexander </a:t>
            </a:r>
            <a:r>
              <a:rPr lang="en-US" sz="800" dirty="0" err="1"/>
              <a:t>Düster</a:t>
            </a:r>
            <a:r>
              <a:rPr lang="en-US" sz="800" dirty="0"/>
              <a:t> (2017) Numerical investigation of the landing </a:t>
            </a:r>
            <a:r>
              <a:rPr lang="en-US" sz="800" dirty="0" err="1"/>
              <a:t>manoeuvre</a:t>
            </a:r>
            <a:r>
              <a:rPr lang="en-US" sz="800" dirty="0"/>
              <a:t> of a crew transfer vessel to an offshore wind turbine, Ships and Offshore Structures, 12:sup1, S115-S133, DOI: </a:t>
            </a:r>
            <a:r>
              <a:rPr lang="fr-FR" sz="800" dirty="0"/>
              <a:t>10.1080/17445302.2016.1265883 , (3) 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MSIS Chantiers ALLAIS –</a:t>
            </a:r>
            <a:r>
              <a:rPr lang="fr-FR" sz="800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5"/>
              </a:rPr>
              <a:t>http://www.crewboats.eu/crew-boat-surfer-221/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 – May, 2006</a:t>
            </a:r>
            <a:endParaRPr lang="fr-FR" sz="80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2F10ABD-CB8F-4D05-41EA-5C494DC141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67" y="1081711"/>
            <a:ext cx="7084219" cy="53111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ED40E616-860C-73D6-D968-02FFAAD61A18}"/>
                  </a:ext>
                </a:extLst>
              </p:cNvPr>
              <p:cNvSpPr txBox="1"/>
              <p:nvPr/>
            </p:nvSpPr>
            <p:spPr>
              <a:xfrm>
                <a:off x="5983112" y="1492716"/>
                <a:ext cx="2886458" cy="11659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b="1" dirty="0">
                    <a:solidFill>
                      <a:schemeClr val="tx1"/>
                    </a:solidFill>
                  </a:rPr>
                  <a:t>Hauteur de vague: 2,5m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Sup>
                                    <m:sSub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  <m:sup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sup>
                                  </m:sSub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f>
                        <m:fPr>
                          <m:ctrlP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ED40E616-860C-73D6-D968-02FFAAD61A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112" y="1492716"/>
                <a:ext cx="2886458" cy="1165960"/>
              </a:xfrm>
              <a:prstGeom prst="rect">
                <a:avLst/>
              </a:prstGeom>
              <a:blipFill>
                <a:blip r:embed="rId9"/>
                <a:stretch>
                  <a:fillRect l="-1255" t="-205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43365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4601" y="2514004"/>
            <a:ext cx="3962400" cy="2400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r-FR" sz="5000" dirty="0">
                <a:solidFill>
                  <a:srgbClr val="333399"/>
                </a:solidFill>
                <a:latin typeface="+mj-lt"/>
                <a:cs typeface="Times New Roman" pitchFamily="18" charset="0"/>
              </a:rPr>
              <a:t>QUESTIONS</a:t>
            </a:r>
            <a:br>
              <a:rPr lang="fr-FR" sz="5000" dirty="0">
                <a:solidFill>
                  <a:srgbClr val="333399"/>
                </a:solidFill>
                <a:latin typeface="+mj-lt"/>
                <a:cs typeface="Times New Roman" pitchFamily="18" charset="0"/>
              </a:rPr>
            </a:br>
            <a:r>
              <a:rPr lang="fr-FR" sz="5000" dirty="0">
                <a:solidFill>
                  <a:srgbClr val="333399"/>
                </a:solidFill>
                <a:latin typeface="+mj-lt"/>
                <a:cs typeface="Times New Roman" pitchFamily="18" charset="0"/>
              </a:rPr>
              <a:t>&amp;</a:t>
            </a:r>
            <a:br>
              <a:rPr lang="fr-FR" sz="5000" dirty="0">
                <a:solidFill>
                  <a:srgbClr val="333399"/>
                </a:solidFill>
                <a:latin typeface="+mj-lt"/>
                <a:cs typeface="Times New Roman" pitchFamily="18" charset="0"/>
              </a:rPr>
            </a:br>
            <a:r>
              <a:rPr lang="fr-FR" sz="5000" dirty="0">
                <a:solidFill>
                  <a:srgbClr val="333399"/>
                </a:solidFill>
                <a:latin typeface="+mj-lt"/>
                <a:cs typeface="Times New Roman" pitchFamily="18" charset="0"/>
              </a:rPr>
              <a:t>REPONSES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DEF3EE6-6DD2-F92F-2662-1C877C5C1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5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13806FD0-0075-463D-8BCB-810C48FC83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F858EF08-0AC9-6D3A-0560-FB81519B6074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53A77508-DBB7-3D83-8862-494521CAE6BA}"/>
              </a:ext>
            </a:extLst>
          </p:cNvPr>
          <p:cNvSpPr txBox="1"/>
          <p:nvPr/>
        </p:nvSpPr>
        <p:spPr>
          <a:xfrm>
            <a:off x="303987" y="1092740"/>
            <a:ext cx="856558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800" b="1" u="sng" dirty="0"/>
              <a:t>Accostage bateau à éolienne :</a:t>
            </a:r>
            <a:r>
              <a:rPr lang="fr-FR" sz="1800" dirty="0"/>
              <a:t> les essais en bassin HSVA 2017 (1) ont montré que, pour des vagues de grandes longues d’ondes, le </a:t>
            </a:r>
            <a:r>
              <a:rPr lang="fr-FR" sz="1800" dirty="0" err="1"/>
              <a:t>pilonnement</a:t>
            </a:r>
            <a:r>
              <a:rPr lang="fr-FR" sz="1800" dirty="0"/>
              <a:t> et </a:t>
            </a:r>
            <a:r>
              <a:rPr lang="fr-FR" dirty="0"/>
              <a:t>le tangage adimensionnels du bateau tendent vers 1.</a:t>
            </a:r>
            <a:endParaRPr lang="fr-FR" sz="1800" dirty="0"/>
          </a:p>
          <a:p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AE6F27-4354-3B37-FE53-AEA6B3BEBE20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Présentation de la problématique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ACC41CD3-A58C-10FF-0AC1-486F3D858C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987" y="3694825"/>
            <a:ext cx="3957638" cy="2724150"/>
          </a:xfrm>
          <a:prstGeom prst="rect">
            <a:avLst/>
          </a:prstGeom>
        </p:spPr>
      </p:pic>
      <p:grpSp>
        <p:nvGrpSpPr>
          <p:cNvPr id="43" name="Groupe 42">
            <a:extLst>
              <a:ext uri="{FF2B5EF4-FFF2-40B4-BE49-F238E27FC236}">
                <a16:creationId xmlns:a16="http://schemas.microsoft.com/office/drawing/2014/main" id="{88D36804-A745-EBC9-25CA-1FD707E1F978}"/>
              </a:ext>
            </a:extLst>
          </p:cNvPr>
          <p:cNvGrpSpPr/>
          <p:nvPr/>
        </p:nvGrpSpPr>
        <p:grpSpPr>
          <a:xfrm>
            <a:off x="4155295" y="4170996"/>
            <a:ext cx="4684717" cy="841769"/>
            <a:chOff x="4155295" y="4170996"/>
            <a:chExt cx="4684717" cy="841769"/>
          </a:xfrm>
        </p:grpSpPr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ADD256BA-403F-A21D-98E2-F09566A54B44}"/>
                </a:ext>
              </a:extLst>
            </p:cNvPr>
            <p:cNvCxnSpPr>
              <a:cxnSpLocks/>
            </p:cNvCxnSpPr>
            <p:nvPr/>
          </p:nvCxnSpPr>
          <p:spPr>
            <a:xfrm>
              <a:off x="4155295" y="4338082"/>
              <a:ext cx="110514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ZoneTexte 31">
                  <a:extLst>
                    <a:ext uri="{FF2B5EF4-FFF2-40B4-BE49-F238E27FC236}">
                      <a16:creationId xmlns:a16="http://schemas.microsoft.com/office/drawing/2014/main" id="{4A4DCAE1-E692-7D02-A200-7B16F5EE1338}"/>
                    </a:ext>
                  </a:extLst>
                </p:cNvPr>
                <p:cNvSpPr txBox="1"/>
                <p:nvPr/>
              </p:nvSpPr>
              <p:spPr>
                <a:xfrm>
                  <a:off x="5244311" y="4170996"/>
                  <a:ext cx="3595701" cy="841769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>
                      <a:solidFill>
                        <a:schemeClr val="tx1"/>
                      </a:solidFill>
                    </a:rPr>
                    <a:t>Pilonnement max </a:t>
                  </a:r>
                  <a:r>
                    <a:rPr lang="fr-FR" dirty="0" err="1">
                      <a:solidFill>
                        <a:schemeClr val="tx1"/>
                      </a:solidFill>
                    </a:rPr>
                    <a:t>adim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 z</a:t>
                  </a:r>
                  <a:r>
                    <a:rPr lang="fr-FR" baseline="-25000" dirty="0">
                      <a:solidFill>
                        <a:schemeClr val="tx1"/>
                      </a:solidFill>
                    </a:rPr>
                    <a:t>m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/a = f(</a:t>
                  </a:r>
                  <a:r>
                    <a:rPr lang="el-GR" dirty="0">
                      <a:solidFill>
                        <a:schemeClr val="tx1"/>
                      </a:solidFill>
                    </a:rPr>
                    <a:t>λ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/B)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func>
                          <m:funcPr>
                            <m:ctrlPr>
                              <a:rPr lang="fr-F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lim>
                            </m:limLow>
                          </m:fName>
                          <m:e>
                            <m:f>
                              <m:fPr>
                                <m:ctrlP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fr-FR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func>
                        <m: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ZoneTexte 31">
                  <a:extLst>
                    <a:ext uri="{FF2B5EF4-FFF2-40B4-BE49-F238E27FC236}">
                      <a16:creationId xmlns:a16="http://schemas.microsoft.com/office/drawing/2014/main" id="{4A4DCAE1-E692-7D02-A200-7B16F5EE13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311" y="4170996"/>
                  <a:ext cx="3595701" cy="841769"/>
                </a:xfrm>
                <a:prstGeom prst="rect">
                  <a:avLst/>
                </a:prstGeom>
                <a:blipFill>
                  <a:blip r:embed="rId8"/>
                  <a:stretch>
                    <a:fillRect l="-1356" t="-3623" r="-33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0EE02A48-6A14-C538-F60A-42395E0B8757}"/>
              </a:ext>
            </a:extLst>
          </p:cNvPr>
          <p:cNvGrpSpPr/>
          <p:nvPr/>
        </p:nvGrpSpPr>
        <p:grpSpPr>
          <a:xfrm>
            <a:off x="4155295" y="5139000"/>
            <a:ext cx="4684717" cy="1169038"/>
            <a:chOff x="4155295" y="5139000"/>
            <a:chExt cx="4684717" cy="1169038"/>
          </a:xfrm>
        </p:grpSpPr>
        <p:cxnSp>
          <p:nvCxnSpPr>
            <p:cNvPr id="33" name="Connecteur droit avec flèche 32">
              <a:extLst>
                <a:ext uri="{FF2B5EF4-FFF2-40B4-BE49-F238E27FC236}">
                  <a16:creationId xmlns:a16="http://schemas.microsoft.com/office/drawing/2014/main" id="{2E2FDE12-DC79-E494-EEE8-1CAE8AC61BDF}"/>
                </a:ext>
              </a:extLst>
            </p:cNvPr>
            <p:cNvCxnSpPr>
              <a:cxnSpLocks/>
            </p:cNvCxnSpPr>
            <p:nvPr/>
          </p:nvCxnSpPr>
          <p:spPr>
            <a:xfrm>
              <a:off x="4155295" y="5475421"/>
              <a:ext cx="110514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ZoneTexte 33">
                  <a:extLst>
                    <a:ext uri="{FF2B5EF4-FFF2-40B4-BE49-F238E27FC236}">
                      <a16:creationId xmlns:a16="http://schemas.microsoft.com/office/drawing/2014/main" id="{226B4071-E7B2-7F43-96AC-AE7B5B4C33E8}"/>
                    </a:ext>
                  </a:extLst>
                </p:cNvPr>
                <p:cNvSpPr txBox="1"/>
                <p:nvPr/>
              </p:nvSpPr>
              <p:spPr>
                <a:xfrm>
                  <a:off x="5244311" y="5139000"/>
                  <a:ext cx="3595701" cy="11690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>
                      <a:solidFill>
                        <a:schemeClr val="tx1"/>
                      </a:solidFill>
                    </a:rPr>
                    <a:t>Tangage max </a:t>
                  </a:r>
                  <a:r>
                    <a:rPr lang="fr-FR" dirty="0" err="1">
                      <a:solidFill>
                        <a:schemeClr val="tx1"/>
                      </a:solidFill>
                    </a:rPr>
                    <a:t>adim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 </a:t>
                  </a:r>
                  <a:r>
                    <a:rPr lang="el-GR" dirty="0">
                      <a:solidFill>
                        <a:schemeClr val="tx1"/>
                      </a:solidFill>
                    </a:rPr>
                    <a:t>θ</a:t>
                  </a:r>
                  <a:r>
                    <a:rPr lang="fr-FR" baseline="-25000" dirty="0">
                      <a:solidFill>
                        <a:schemeClr val="tx1"/>
                      </a:solidFill>
                    </a:rPr>
                    <a:t>m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/</a:t>
                  </a:r>
                  <a:r>
                    <a:rPr lang="fr-FR" dirty="0" err="1">
                      <a:solidFill>
                        <a:schemeClr val="tx1"/>
                      </a:solidFill>
                    </a:rPr>
                    <a:t>ak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 = f(</a:t>
                  </a:r>
                  <a:r>
                    <a:rPr lang="el-GR" dirty="0">
                      <a:solidFill>
                        <a:schemeClr val="tx1"/>
                      </a:solidFill>
                    </a:rPr>
                    <a:t>λ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/B)</a:t>
                  </a:r>
                </a:p>
                <a:p>
                  <a:r>
                    <a:rPr lang="fr-FR" dirty="0">
                      <a:solidFill>
                        <a:schemeClr val="tx1"/>
                      </a:solidFill>
                    </a:rPr>
                    <a:t>avec k=2</a:t>
                  </a:r>
                  <a:r>
                    <a:rPr lang="el-GR" dirty="0">
                      <a:solidFill>
                        <a:schemeClr val="tx1"/>
                      </a:solidFill>
                    </a:rPr>
                    <a:t>π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/</a:t>
                  </a:r>
                  <a:r>
                    <a:rPr lang="el-GR" dirty="0">
                      <a:solidFill>
                        <a:schemeClr val="tx1"/>
                      </a:solidFill>
                    </a:rPr>
                    <a:t> λ</a:t>
                  </a:r>
                  <a:endParaRPr lang="fr-FR" dirty="0">
                    <a:solidFill>
                      <a:schemeClr val="tx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func>
                          <m:funcPr>
                            <m:ctrlPr>
                              <a:rPr lang="fr-F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lim>
                            </m:limLow>
                          </m:fName>
                          <m:e>
                            <m:f>
                              <m:fPr>
                                <m:ctrlPr>
                                  <a:rPr lang="fr-FR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fr-FR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fr-FR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𝑎𝑘</m:t>
                                </m:r>
                              </m:den>
                            </m:f>
                          </m:e>
                        </m:func>
                        <m: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ZoneTexte 33">
                  <a:extLst>
                    <a:ext uri="{FF2B5EF4-FFF2-40B4-BE49-F238E27FC236}">
                      <a16:creationId xmlns:a16="http://schemas.microsoft.com/office/drawing/2014/main" id="{226B4071-E7B2-7F43-96AC-AE7B5B4C33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311" y="5139000"/>
                  <a:ext cx="3595701" cy="1169038"/>
                </a:xfrm>
                <a:prstGeom prst="rect">
                  <a:avLst/>
                </a:prstGeom>
                <a:blipFill>
                  <a:blip r:embed="rId9"/>
                  <a:stretch>
                    <a:fillRect l="-1356" t="-260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ZoneTexte 36">
            <a:extLst>
              <a:ext uri="{FF2B5EF4-FFF2-40B4-BE49-F238E27FC236}">
                <a16:creationId xmlns:a16="http://schemas.microsoft.com/office/drawing/2014/main" id="{EAC4A597-EDE4-C281-3877-FA3842E20E62}"/>
              </a:ext>
            </a:extLst>
          </p:cNvPr>
          <p:cNvSpPr txBox="1"/>
          <p:nvPr/>
        </p:nvSpPr>
        <p:spPr>
          <a:xfrm>
            <a:off x="303987" y="6453376"/>
            <a:ext cx="856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 (1) Marcel König, Daniel Ferreira González, Moustafa Abdel-</a:t>
            </a:r>
            <a:r>
              <a:rPr lang="fr-FR" sz="800" dirty="0" err="1"/>
              <a:t>Maksoud</a:t>
            </a:r>
            <a:r>
              <a:rPr lang="fr-FR" sz="800" dirty="0"/>
              <a:t> &amp;</a:t>
            </a:r>
            <a:r>
              <a:rPr lang="en-US" sz="800" dirty="0"/>
              <a:t>Alexander </a:t>
            </a:r>
            <a:r>
              <a:rPr lang="en-US" sz="800" dirty="0" err="1"/>
              <a:t>Düster</a:t>
            </a:r>
            <a:r>
              <a:rPr lang="en-US" sz="800" dirty="0"/>
              <a:t> (2017) Numerical investigation of the landing </a:t>
            </a:r>
            <a:r>
              <a:rPr lang="en-US" sz="800" dirty="0" err="1"/>
              <a:t>manoeuvre</a:t>
            </a:r>
            <a:r>
              <a:rPr lang="en-US" sz="800" dirty="0"/>
              <a:t> of a crew transfer vessel to an offshore wind turbine, Ships and Offshore Structures, 12:sup1, S115-S133, DOI: </a:t>
            </a:r>
            <a:r>
              <a:rPr lang="fr-FR" sz="800" dirty="0"/>
              <a:t>10.1080/17445302.2016.1265883 , </a:t>
            </a:r>
            <a:r>
              <a:rPr lang="fr-FR" sz="800" dirty="0">
                <a:hlinkClick r:id="rId10"/>
              </a:rPr>
              <a:t>https://doi.org/10.1080/17445302.2016.1265883</a:t>
            </a:r>
            <a:r>
              <a:rPr lang="fr-FR" sz="800" dirty="0"/>
              <a:t> 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41D6A47-F929-A736-B8FD-378883A88B0F}"/>
              </a:ext>
            </a:extLst>
          </p:cNvPr>
          <p:cNvGrpSpPr/>
          <p:nvPr/>
        </p:nvGrpSpPr>
        <p:grpSpPr>
          <a:xfrm>
            <a:off x="1722475" y="1767663"/>
            <a:ext cx="7388972" cy="2310816"/>
            <a:chOff x="1722475" y="1767663"/>
            <a:chExt cx="7388972" cy="2310816"/>
          </a:xfrm>
        </p:grpSpPr>
        <p:pic>
          <p:nvPicPr>
            <p:cNvPr id="11" name="Espace réservé du contenu 4">
              <a:extLst>
                <a:ext uri="{FF2B5EF4-FFF2-40B4-BE49-F238E27FC236}">
                  <a16:creationId xmlns:a16="http://schemas.microsoft.com/office/drawing/2014/main" id="{0C962881-0D87-4D57-11A8-8F26149AA1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089868" y="1767663"/>
              <a:ext cx="5021579" cy="2301557"/>
            </a:xfrm>
            <a:prstGeom prst="rect">
              <a:avLst/>
            </a:prstGeom>
          </p:spPr>
        </p:pic>
        <p:cxnSp>
          <p:nvCxnSpPr>
            <p:cNvPr id="14" name="Connecteur droit avec flèche 13">
              <a:extLst>
                <a:ext uri="{FF2B5EF4-FFF2-40B4-BE49-F238E27FC236}">
                  <a16:creationId xmlns:a16="http://schemas.microsoft.com/office/drawing/2014/main" id="{5B4474FA-FDA8-9551-BB36-60FDF4D37C05}"/>
                </a:ext>
              </a:extLst>
            </p:cNvPr>
            <p:cNvCxnSpPr/>
            <p:nvPr/>
          </p:nvCxnSpPr>
          <p:spPr>
            <a:xfrm flipV="1">
              <a:off x="7081284" y="2310606"/>
              <a:ext cx="0" cy="134192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631F5A72-D254-D261-39D6-73FC739F8BDF}"/>
                </a:ext>
              </a:extLst>
            </p:cNvPr>
            <p:cNvSpPr/>
            <p:nvPr/>
          </p:nvSpPr>
          <p:spPr>
            <a:xfrm>
              <a:off x="6592190" y="2200459"/>
              <a:ext cx="978188" cy="820215"/>
            </a:xfrm>
            <a:prstGeom prst="arc">
              <a:avLst>
                <a:gd name="adj1" fmla="val 10769902"/>
                <a:gd name="adj2" fmla="val 118498"/>
              </a:avLst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B6BE696D-1D30-A33D-8A20-942F2603E548}"/>
                </a:ext>
              </a:extLst>
            </p:cNvPr>
            <p:cNvSpPr txBox="1"/>
            <p:nvPr/>
          </p:nvSpPr>
          <p:spPr>
            <a:xfrm>
              <a:off x="7251404" y="3312037"/>
              <a:ext cx="16181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/>
                <a:t>Pilonnement</a:t>
              </a:r>
              <a:r>
                <a:rPr lang="fr-FR" dirty="0"/>
                <a:t> z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39CDDC3-6813-3F58-5F2D-F77B0BA55AB5}"/>
                </a:ext>
              </a:extLst>
            </p:cNvPr>
            <p:cNvSpPr txBox="1"/>
            <p:nvPr/>
          </p:nvSpPr>
          <p:spPr>
            <a:xfrm>
              <a:off x="7267681" y="1847812"/>
              <a:ext cx="16181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Tangage </a:t>
              </a:r>
              <a:r>
                <a:rPr lang="el-GR" dirty="0"/>
                <a:t>θ</a:t>
              </a:r>
              <a:endParaRPr lang="fr-FR" dirty="0"/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375F0F34-F123-AF08-70C8-6883F4D1A32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55042" y="2980045"/>
              <a:ext cx="1788042" cy="6600"/>
            </a:xfrm>
            <a:prstGeom prst="straightConnector1">
              <a:avLst/>
            </a:prstGeom>
            <a:ln>
              <a:solidFill>
                <a:schemeClr val="tx2"/>
              </a:solidFill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C2A6205-7B5B-E8F4-634E-A9E1EFB1FBE9}"/>
                </a:ext>
              </a:extLst>
            </p:cNvPr>
            <p:cNvSpPr txBox="1"/>
            <p:nvPr/>
          </p:nvSpPr>
          <p:spPr>
            <a:xfrm>
              <a:off x="4739098" y="2984196"/>
              <a:ext cx="114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tx2"/>
                  </a:solidFill>
                </a:rPr>
                <a:t>Longueur d’onde </a:t>
              </a:r>
              <a:r>
                <a:rPr lang="el-GR" dirty="0">
                  <a:solidFill>
                    <a:schemeClr val="tx2"/>
                  </a:solidFill>
                </a:rPr>
                <a:t>λ</a:t>
              </a:r>
              <a:endParaRPr lang="fr-FR" dirty="0">
                <a:solidFill>
                  <a:schemeClr val="tx2"/>
                </a:solidFill>
              </a:endParaRPr>
            </a:p>
          </p:txBody>
        </p:sp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148533F8-D780-3203-9AD9-6A03E0A891AB}"/>
                </a:ext>
              </a:extLst>
            </p:cNvPr>
            <p:cNvCxnSpPr>
              <a:cxnSpLocks/>
            </p:cNvCxnSpPr>
            <p:nvPr/>
          </p:nvCxnSpPr>
          <p:spPr>
            <a:xfrm>
              <a:off x="4465686" y="2803824"/>
              <a:ext cx="0" cy="182821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>
              <a:extLst>
                <a:ext uri="{FF2B5EF4-FFF2-40B4-BE49-F238E27FC236}">
                  <a16:creationId xmlns:a16="http://schemas.microsoft.com/office/drawing/2014/main" id="{A53F32FB-B1A4-6052-68BE-9220A72826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69226" y="3108257"/>
              <a:ext cx="0" cy="243445"/>
            </a:xfrm>
            <a:prstGeom prst="straightConnector1">
              <a:avLst/>
            </a:prstGeom>
            <a:ln>
              <a:solidFill>
                <a:schemeClr val="tx2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9868E80C-004A-F28D-F868-65A383FB7FA6}"/>
                </a:ext>
              </a:extLst>
            </p:cNvPr>
            <p:cNvCxnSpPr>
              <a:cxnSpLocks/>
            </p:cNvCxnSpPr>
            <p:nvPr/>
          </p:nvCxnSpPr>
          <p:spPr>
            <a:xfrm>
              <a:off x="4463739" y="2948146"/>
              <a:ext cx="0" cy="216811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EB64DDE5-45E9-0093-51C7-7656A0963A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8719" y="3341180"/>
              <a:ext cx="483931" cy="844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2DC229D1-0ECC-6F1D-A238-B22AEBAE1CEA}"/>
                </a:ext>
              </a:extLst>
            </p:cNvPr>
            <p:cNvSpPr txBox="1"/>
            <p:nvPr/>
          </p:nvSpPr>
          <p:spPr>
            <a:xfrm>
              <a:off x="1722475" y="2988572"/>
              <a:ext cx="24713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tx2"/>
                  </a:solidFill>
                </a:rPr>
                <a:t>Hauteur de vague 2a</a:t>
              </a:r>
            </a:p>
          </p:txBody>
        </p:sp>
        <p:cxnSp>
          <p:nvCxnSpPr>
            <p:cNvPr id="41" name="Connecteur droit avec flèche 40">
              <a:extLst>
                <a:ext uri="{FF2B5EF4-FFF2-40B4-BE49-F238E27FC236}">
                  <a16:creationId xmlns:a16="http://schemas.microsoft.com/office/drawing/2014/main" id="{16641FCF-D51E-887E-B534-2A45473BA0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39563" y="3774549"/>
              <a:ext cx="313660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867A69C4-F489-9CCC-6C67-1098761E4148}"/>
                </a:ext>
              </a:extLst>
            </p:cNvPr>
            <p:cNvSpPr txBox="1"/>
            <p:nvPr/>
          </p:nvSpPr>
          <p:spPr>
            <a:xfrm>
              <a:off x="5877453" y="3709147"/>
              <a:ext cx="226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Longueur du bateau B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2630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5173131-F638-289C-5DA2-BB8B084538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5657E6A-665B-6119-BCC9-7D739D2DAD60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Tenue à la mer avec </a:t>
            </a:r>
            <a:r>
              <a:rPr lang="fr-FR" sz="2200" b="1" u="sng" dirty="0" err="1">
                <a:latin typeface="+mj-lt"/>
              </a:rPr>
              <a:t>cavalement</a:t>
            </a:r>
            <a:r>
              <a:rPr lang="fr-FR" sz="2200" b="1" u="sng" dirty="0">
                <a:latin typeface="+mj-lt"/>
              </a:rPr>
              <a:t> bridé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4FE2EF1C-FB41-22D8-A85E-A19396EEA4D9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60703B69-DCB1-24A8-59AD-02D219A2B0C3}"/>
              </a:ext>
            </a:extLst>
          </p:cNvPr>
          <p:cNvSpPr txBox="1"/>
          <p:nvPr/>
        </p:nvSpPr>
        <p:spPr>
          <a:xfrm>
            <a:off x="303987" y="6465377"/>
            <a:ext cx="856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Barthélemy L. (2022), </a:t>
            </a:r>
            <a:r>
              <a:rPr lang="en-GB" sz="800" dirty="0"/>
              <a:t>Etude compare de la performance </a:t>
            </a:r>
            <a:r>
              <a:rPr lang="en-GB" sz="800" dirty="0" err="1"/>
              <a:t>en</a:t>
            </a:r>
            <a:r>
              <a:rPr lang="en-GB" sz="800" dirty="0"/>
              <a:t> </a:t>
            </a:r>
            <a:r>
              <a:rPr lang="en-GB" sz="800" dirty="0" err="1"/>
              <a:t>accostage</a:t>
            </a:r>
            <a:r>
              <a:rPr lang="en-GB" sz="800" dirty="0"/>
              <a:t> d’un catamaran et d’un monocoque à un </a:t>
            </a:r>
            <a:r>
              <a:rPr lang="en-GB" sz="800" dirty="0" err="1"/>
              <a:t>monopieu</a:t>
            </a:r>
            <a:r>
              <a:rPr lang="en-GB" sz="800" dirty="0"/>
              <a:t> </a:t>
            </a:r>
            <a:r>
              <a:rPr lang="en-GB" sz="800" dirty="0" err="1"/>
              <a:t>d’éolienne</a:t>
            </a:r>
            <a:r>
              <a:rPr lang="fr-FR" sz="800" dirty="0"/>
              <a:t>. </a:t>
            </a:r>
            <a:r>
              <a:rPr lang="fr-FR" sz="800" i="1" dirty="0"/>
              <a:t>Session 2022 de l’Association Technique Maritime et Aéronautique, </a:t>
            </a:r>
            <a:r>
              <a:rPr lang="en-GB" sz="800" i="1" dirty="0"/>
              <a:t>Paris, France</a:t>
            </a:r>
            <a:r>
              <a:rPr lang="fr-FR" sz="800" i="1" dirty="0"/>
              <a:t>.</a:t>
            </a:r>
            <a:r>
              <a:rPr lang="en-US" sz="800" i="1" dirty="0"/>
              <a:t> </a:t>
            </a:r>
            <a:r>
              <a:rPr lang="en-US" sz="800" i="1" dirty="0" err="1"/>
              <a:t>Babarit</a:t>
            </a:r>
            <a:r>
              <a:rPr lang="en-US" sz="800" i="1" dirty="0"/>
              <a:t>, </a:t>
            </a:r>
            <a:r>
              <a:rPr lang="en-US" sz="800" i="1" dirty="0" err="1"/>
              <a:t>Delhommeau</a:t>
            </a:r>
            <a:r>
              <a:rPr lang="en-US" sz="800" i="1" dirty="0"/>
              <a:t> - Theoretical &amp; numerical aspects of the open source BEM solver NEMOH - 11th European Wave &amp; Tidal Energy Conference, </a:t>
            </a:r>
            <a:r>
              <a:rPr lang="en-US" sz="800" i="1" dirty="0">
                <a:hlinkClick r:id="rId5"/>
              </a:rPr>
              <a:t>https://lheea.ec-nantes.fr/logiciels-et-brevets/nemoh-presentation-192863.kjsp</a:t>
            </a:r>
            <a:r>
              <a:rPr lang="en-US" sz="800" i="1" dirty="0"/>
              <a:t>  , 2015 </a:t>
            </a:r>
            <a:r>
              <a:rPr lang="fr-FR" sz="800" i="1" dirty="0"/>
              <a:t> </a:t>
            </a:r>
            <a:endParaRPr lang="fr-FR" sz="800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8F1D26C8-AE32-1960-29F2-5CEB38F4267B}"/>
              </a:ext>
            </a:extLst>
          </p:cNvPr>
          <p:cNvGrpSpPr/>
          <p:nvPr/>
        </p:nvGrpSpPr>
        <p:grpSpPr>
          <a:xfrm>
            <a:off x="325967" y="786748"/>
            <a:ext cx="8565583" cy="931986"/>
            <a:chOff x="325967" y="786748"/>
            <a:chExt cx="8565583" cy="9319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ZoneTexte 12">
                  <a:extLst>
                    <a:ext uri="{FF2B5EF4-FFF2-40B4-BE49-F238E27FC236}">
                      <a16:creationId xmlns:a16="http://schemas.microsoft.com/office/drawing/2014/main" id="{529D26EC-3EB6-520F-B68E-DB76589E8BA7}"/>
                    </a:ext>
                  </a:extLst>
                </p:cNvPr>
                <p:cNvSpPr txBox="1"/>
                <p:nvPr/>
              </p:nvSpPr>
              <p:spPr>
                <a:xfrm>
                  <a:off x="325967" y="786748"/>
                  <a:ext cx="8565583" cy="93198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fr-FR" sz="1800" i="1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I</m:t>
                            </m:r>
                            <m: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a</m:t>
                                </m:r>
                              </m:sub>
                            </m:sSub>
                          </m:e>
                        </m:d>
                        <m:acc>
                          <m:accPr>
                            <m:chr m:val="̈"/>
                            <m:ctrlPr>
                              <a:rPr lang="fr-FR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acc>
                        <m:r>
                          <a:rPr lang="fr-FR" sz="1800" i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fr-FR" sz="1800" i="1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fr-FR" b="0" i="0" smtClean="0">
                                    <a:latin typeface="Cambria Math" panose="02040503050406030204" pitchFamily="18" charset="0"/>
                                  </a:rPr>
                                  <m:t>V</m:t>
                                </m:r>
                              </m:sub>
                            </m:sSub>
                            <m:r>
                              <a:rPr lang="fr-FR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fr-FR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fr-FR">
                                    <a:latin typeface="Cambria Math" panose="02040503050406030204" pitchFamily="18" charset="0"/>
                                  </a:rPr>
                                  <m:t>radiation</m:t>
                                </m:r>
                              </m:sub>
                            </m:sSub>
                          </m:e>
                        </m:d>
                        <m:acc>
                          <m:accPr>
                            <m:chr m:val="̇"/>
                            <m:ctrlPr>
                              <a:rPr lang="fr-FR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acc>
                        <m:r>
                          <a:rPr lang="fr-FR" sz="1800" i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sz="1800" i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KX</m:t>
                        </m:r>
                        <m:r>
                          <a:rPr lang="fr-FR" sz="1800" i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P</m:t>
                            </m:r>
                          </m:sub>
                        </m:sSub>
                        <m:r>
                          <a:rPr lang="fr-FR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fr-FR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FR" sz="1800" i="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excit</m:t>
                            </m:r>
                          </m:sub>
                        </m:sSub>
                      </m:oMath>
                    </m:oMathPara>
                  </a14:m>
                  <a:endParaRPr lang="fr-FR" sz="1800" dirty="0">
                    <a:solidFill>
                      <a:schemeClr val="tx1"/>
                    </a:solidFill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800" dirty="0">
                    <a:solidFill>
                      <a:schemeClr val="tx1"/>
                    </a:solidFill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/>
                  <a:r>
                    <a:rPr lang="fr-FR" sz="1800" dirty="0">
                      <a:solidFill>
                        <a:schemeClr val="tx1"/>
                      </a:solidFill>
                      <a:effectLst/>
                      <a:latin typeface="Cambria Math" panose="0204050305040603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matrice des amortissements visqueux linéarisés          Poussée de l’hélice </a:t>
                  </a:r>
                </a:p>
              </p:txBody>
            </p:sp>
          </mc:Choice>
          <mc:Fallback xmlns="">
            <p:sp>
              <p:nvSpPr>
                <p:cNvPr id="13" name="ZoneTexte 12">
                  <a:extLst>
                    <a:ext uri="{FF2B5EF4-FFF2-40B4-BE49-F238E27FC236}">
                      <a16:creationId xmlns:a16="http://schemas.microsoft.com/office/drawing/2014/main" id="{529D26EC-3EB6-520F-B68E-DB76589E8BA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5967" y="786748"/>
                  <a:ext cx="8565583" cy="931986"/>
                </a:xfrm>
                <a:prstGeom prst="rect">
                  <a:avLst/>
                </a:prstGeom>
                <a:blipFill>
                  <a:blip r:embed="rId8"/>
                  <a:stretch>
                    <a:fillRect r="-996" b="-915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DCBE8CFD-6B2C-0F82-701E-5F9762E9698E}"/>
                </a:ext>
              </a:extLst>
            </p:cNvPr>
            <p:cNvCxnSpPr/>
            <p:nvPr/>
          </p:nvCxnSpPr>
          <p:spPr>
            <a:xfrm flipH="1">
              <a:off x="5275398" y="1147065"/>
              <a:ext cx="98111" cy="29779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3D7D1D42-1D7A-F438-3FAD-CC0E93A78F8A}"/>
                </a:ext>
              </a:extLst>
            </p:cNvPr>
            <p:cNvCxnSpPr>
              <a:cxnSpLocks/>
            </p:cNvCxnSpPr>
            <p:nvPr/>
          </p:nvCxnSpPr>
          <p:spPr>
            <a:xfrm>
              <a:off x="7870209" y="1150566"/>
              <a:ext cx="111036" cy="29429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7A01A6B-81D9-0110-8D16-BDDE083785A4}"/>
                  </a:ext>
                </a:extLst>
              </p:cNvPr>
              <p:cNvSpPr txBox="1"/>
              <p:nvPr/>
            </p:nvSpPr>
            <p:spPr>
              <a:xfrm>
                <a:off x="325967" y="4075018"/>
                <a:ext cx="8565583" cy="23526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7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700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fr-FR" sz="1700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sz="1700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≝</m:t>
                      </m:r>
                      <m:r>
                        <m:rPr>
                          <m:sty m:val="p"/>
                        </m:rPr>
                        <a:rPr lang="fr-FR" sz="1700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17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sz="17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sz="17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700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fr-FR" sz="17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fr-FR" sz="17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mg</m:t>
                                          </m:r>
                                        </m:num>
                                        <m:den>
                                          <m: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fr-FR" sz="17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k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33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a</m:t>
                                          </m:r>
                                        </m:den>
                                      </m:f>
                                    </m:e>
                                  </m:d>
                                  <m:sSub>
                                    <m:sSubPr>
                                      <m:ctrlPr>
                                        <a:rPr lang="fr-FR" sz="17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fr-FR" sz="1700" i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R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fr-FR" sz="1700" i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ML</m:t>
                                      </m:r>
                                    </m:sub>
                                  </m:sSub>
                                  <m:r>
                                    <a:rPr lang="fr-FR" sz="1700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fr-FR" sz="17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fr-FR" sz="17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fr-FR" sz="17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fr-FR" sz="17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f>
                                                    <m:fPr>
                                                      <m:ctrlPr>
                                                        <a:rPr lang="fr-FR" sz="1700" i="1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</m:ctrlPr>
                                                    </m:fPr>
                                                    <m:num>
                                                      <m:r>
                                                        <m:rPr>
                                                          <m:sty m:val="p"/>
                                                        </m:rPr>
                                                        <a:rPr lang="fr-FR" sz="1700" i="0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  <m:t>mg</m:t>
                                                      </m:r>
                                                    </m:num>
                                                    <m:den>
                                                      <m:r>
                                                        <a:rPr lang="fr-FR" sz="1700" i="0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  <m:t>2</m:t>
                                                      </m:r>
                                                      <m:sSub>
                                                        <m:sSubPr>
                                                          <m:ctrlPr>
                                                            <a:rPr lang="fr-FR" sz="1700" i="1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Times New Roman" panose="02020603050405020304" pitchFamily="18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r>
                                                            <m:rPr>
                                                              <m:sty m:val="p"/>
                                                            </m:rPr>
                                                            <a:rPr lang="fr-FR" sz="1700" i="0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Times New Roman" panose="02020603050405020304" pitchFamily="18" charset="0"/>
                                                            </a:rPr>
                                                            <m:t>k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a:rPr lang="fr-FR" sz="1700" i="0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Times New Roman" panose="02020603050405020304" pitchFamily="18" charset="0"/>
                                                            </a:rPr>
                                                            <m:t>33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m:rPr>
                                                          <m:sty m:val="p"/>
                                                        </m:rPr>
                                                        <a:rPr lang="fr-FR" sz="1700" i="0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  <m:t>a</m:t>
                                                      </m:r>
                                                    </m:den>
                                                  </m:f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+1</m:t>
                                          </m:r>
                                        </m:e>
                                      </m:d>
                                      <m:sSup>
                                        <m:sSupPr>
                                          <m:ctrlPr>
                                            <a:rPr lang="fr-FR" sz="17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fr-FR" sz="17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fr-FR" sz="17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fr-FR" sz="1700" i="1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m:rPr>
                                                          <m:sty m:val="p"/>
                                                        </m:rPr>
                                                        <a:rPr lang="fr-FR" sz="1700" i="0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  <m:t>k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fr-FR" sz="1700" i="0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Times New Roman" panose="02020603050405020304" pitchFamily="18" charset="0"/>
                                                        </a:rPr>
                                                        <m:t>55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fr-FR" sz="1700" i="0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mg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fr-FR" sz="1700" i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sSubSup>
                                        <m:sSubSupPr>
                                          <m:ctrlPr>
                                            <a:rPr lang="fr-FR" sz="17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R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ML</m:t>
                                          </m:r>
                                        </m:sub>
                                        <m:sup>
                                          <m:r>
                                            <a:rPr lang="fr-FR" sz="1700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e>
                                  </m:rad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sz="17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fr-FR" sz="17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sz="17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fr-FR" sz="17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mg</m:t>
                                              </m:r>
                                            </m:num>
                                            <m:den>
                                              <m: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fr-FR" sz="17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fr-FR" sz="1700" i="0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k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fr-FR" sz="1700" i="0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33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 sz="1700" i="0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a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sz="1700" i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fr-FR" sz="1700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e>
                              </m:d>
                            </m:den>
                          </m:f>
                        </m:e>
                      </m:d>
                      <m:rad>
                        <m:radPr>
                          <m:degHide m:val="on"/>
                          <m:ctrlPr>
                            <a:rPr lang="fr-FR" sz="17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FR" sz="17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sz="1700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g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fr-FR" sz="1700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rad>
                      <m:r>
                        <m:rPr>
                          <m:sty m:val="p"/>
                        </m:rPr>
                        <a:rPr lang="fr-FR" sz="1700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ω</m:t>
                      </m:r>
                    </m:oMath>
                  </m:oMathPara>
                </a14:m>
                <a:endParaRPr lang="fr-FR" sz="1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≝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</m:t>
                          </m:r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a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a</m:t>
                      </m:r>
                      <m:rad>
                        <m:radPr>
                          <m:degHide m:val="on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lin"/>
                              <m:ctrlPr>
                                <a:rPr lang="fr-F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g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fr-FR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rad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ω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, </m:t>
                      </m:r>
                      <m:sSub>
                        <m:sSub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ML</m:t>
                          </m:r>
                        </m:sub>
                      </m:sSub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≝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rayon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é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tacentrique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calcul</m:t>
                          </m:r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par</m:t>
                          </m:r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MESHMAGICK</m:t>
                          </m:r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fr-FR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Si</m:t>
                      </m:r>
                      <m: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type m:val="lin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λ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</m:t>
                          </m:r>
                        </m:den>
                      </m:f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≤1,72, 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alors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fr-FR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Si</m:t>
                      </m:r>
                      <m: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type m:val="lin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λ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</m:t>
                          </m:r>
                        </m:den>
                      </m:f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1,72 ;</m:t>
                          </m:r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5,50</m:t>
                          </m:r>
                        </m:e>
                      </m:d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alors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: 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sub>
                      </m:sSub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fr-FR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fr-FR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d>
                                            <m:dPr>
                                              <m:ctrlPr>
                                                <a:rPr lang="fr-FR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type m:val="lin"/>
                                                  <m:ctrlPr>
                                                    <a:rPr lang="fr-FR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fr-FR" i="0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λ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fr-FR" i="0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B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  <m:r>
                                            <a:rPr lang="fr-FR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−1,72</m:t>
                                          </m:r>
                                        </m:e>
                                      </m:d>
                                    </m:num>
                                    <m:den>
                                      <m:d>
                                        <m:dPr>
                                          <m:ctrlPr>
                                            <a:rPr lang="fr-FR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i="0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5,50−1,72</m:t>
                                          </m:r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b="0" i="0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fr-F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P</m:t>
                                  </m:r>
                                </m:e>
                                <m:sub>
                                  <m:r>
                                    <a:rPr lang="fr-FR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fr-FR" i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P</m:t>
                                  </m:r>
                                </m:e>
                                <m:sub>
                                  <m:r>
                                    <a:rPr lang="fr-FR" i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fr-FR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Si</m:t>
                      </m:r>
                      <m:r>
                        <a:rPr lang="fr-FR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type m:val="lin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λ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</m:t>
                          </m:r>
                        </m:den>
                      </m:f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≥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5,50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alors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fr-FR" i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fr-FR" i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7A01A6B-81D9-0110-8D16-BDDE08378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7" y="4075018"/>
                <a:ext cx="8565583" cy="2352695"/>
              </a:xfrm>
              <a:prstGeom prst="rect">
                <a:avLst/>
              </a:prstGeom>
              <a:blipFill>
                <a:blip r:embed="rId9"/>
                <a:stretch>
                  <a:fillRect b="-26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E0E8E3A-0D86-E9D5-10E0-6F66755ABD2D}"/>
                  </a:ext>
                </a:extLst>
              </p:cNvPr>
              <p:cNvSpPr txBox="1"/>
              <p:nvPr/>
            </p:nvSpPr>
            <p:spPr>
              <a:xfrm>
                <a:off x="252450" y="1813690"/>
                <a:ext cx="8639100" cy="23563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800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fr-FR" sz="1800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m</m:t>
                                </m:r>
                              </m:e>
                              <m:e>
                                <m: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m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Z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G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m</m:t>
                                </m:r>
                              </m:e>
                              <m:e>
                                <m: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m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Z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G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I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G</m:t>
                                    </m:r>
                                  </m:sub>
                                </m:sSub>
                                <m: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fr-FR" sz="1800" i="0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m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Z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G</m:t>
                                    </m:r>
                                  </m:sub>
                                  <m:sup>
                                    <m:r>
                                      <a:rPr lang="fr-FR" sz="1800" i="0" smtClea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B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</a:rPr>
                            <m:t>V</m:t>
                          </m:r>
                        </m:sub>
                      </m:sSub>
                      <m:r>
                        <a:rPr lang="fr-FR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l-GR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μ</m:t>
                                </m:r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μ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e>
                                      <m:sup>
                                        <m: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b</m:t>
                                    </m:r>
                                  </m:e>
                                  <m:sub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μ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r-F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e>
                                      <m:sup>
                                        <m: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μ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H</m:t>
                                        </m:r>
                                      </m:e>
                                      <m:sup>
                                        <m:r>
                                          <a:rPr lang="fr-FR" i="0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m:rPr>
                          <m:sty m:val="p"/>
                        </m:rPr>
                        <a:rPr lang="fr-FR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33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55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sSub>
                        <m:sSubPr>
                          <m:ctrlPr>
                            <a:rPr lang="fr-FR" i="1" cap="all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cap="all" smtClean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 cap="all" smtClean="0">
                              <a:latin typeface="Cambria Math" panose="02040503050406030204" pitchFamily="18" charset="0"/>
                            </a:rPr>
                            <m:t>P</m:t>
                          </m:r>
                        </m:sub>
                      </m:sSub>
                      <m:r>
                        <a:rPr lang="fr-FR" i="0" cap="all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 cap="all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cap="all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fr-FR" i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Z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A</m:t>
                                    </m:r>
                                  </m:sub>
                                  <m:sup>
                                    <m:r>
                                      <a:rPr lang="fr-FR" i="0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G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a:rPr lang="fr-FR" i="0" smtClean="0">
                              <a:latin typeface="Cambria Math" panose="02040503050406030204" pitchFamily="18" charset="0"/>
                            </a:rPr>
                            <m:t>33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et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a:rPr lang="fr-FR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calcul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par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MESHMAGICK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.  </m:t>
                      </m:r>
                      <m:sSub>
                        <m:sSubPr>
                          <m:ctrlPr>
                            <a:rPr lang="fr-FR" sz="180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800" i="0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800" i="0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a</m:t>
                          </m:r>
                        </m:sub>
                      </m:sSub>
                      <m:r>
                        <a:rPr lang="fr-FR" sz="1800" b="0" i="0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B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</a:rPr>
                            <m:t>rad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iation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et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excit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calcul</m:t>
                      </m:r>
                      <m: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é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s</m:t>
                      </m:r>
                      <m: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par</m:t>
                      </m:r>
                      <m: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NEMOH</m:t>
                      </m:r>
                    </m:oMath>
                  </m:oMathPara>
                </a14:m>
                <a:endParaRPr lang="fr-FR" b="0" dirty="0">
                  <a:ea typeface="Times New Roman" panose="02020603050405020304" pitchFamily="18" charset="0"/>
                </a:endParaRPr>
              </a:p>
              <a:p>
                <a:endParaRPr lang="fr-FR" b="0" dirty="0">
                  <a:ea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b="1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𝛍</m:t>
                      </m:r>
                      <m:r>
                        <a:rPr lang="fr-F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𝐜𝐡𝐨𝐢𝐬𝐢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𝐩𝐨𝐮𝐫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𝐛𝐫𝐢𝐝𝐞𝐫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𝐥𝐞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𝐜𝐚𝐯𝐚𝐥𝐞𝐦𝐞𝐧𝐭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𝐏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𝐜𝐡𝐨𝐢𝐬𝐢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𝐩𝐨𝐮𝐫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0" smtClean="0">
                          <a:latin typeface="Cambria Math" panose="02040503050406030204" pitchFamily="18" charset="0"/>
                        </a:rPr>
                        <m:t>𝐚𝐩𝐩𝐫𝐨𝐜𝐡𝐞𝐫</m:t>
                      </m:r>
                      <m:sSub>
                        <m:sSubPr>
                          <m:ctrlPr>
                            <a:rPr lang="fr-F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fr-FR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b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𝛉</m:t>
                                      </m:r>
                                    </m:e>
                                    <m:sub>
                                      <m:r>
                                        <a:rPr lang="fr-FR" b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𝐦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fr-FR" b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𝐚𝐤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fr-FR" b="1" i="1" smtClean="0">
                              <a:latin typeface="Cambria Math" panose="02040503050406030204" pitchFamily="18" charset="0"/>
                            </a:rPr>
                            <m:t>𝑯𝑺𝑽𝑨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</a:rPr>
                            <m:t>𝟐𝟎𝟏𝟕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fr-FR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E0E8E3A-0D86-E9D5-10E0-6F66755ABD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50" y="1813690"/>
                <a:ext cx="8639100" cy="2356351"/>
              </a:xfrm>
              <a:prstGeom prst="rect">
                <a:avLst/>
              </a:prstGeom>
              <a:blipFill>
                <a:blip r:embed="rId10"/>
                <a:stretch>
                  <a:fillRect b="-2720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6073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5173131-F638-289C-5DA2-BB8B084538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5657E6A-665B-6119-BCC9-7D739D2DAD60}"/>
              </a:ext>
            </a:extLst>
          </p:cNvPr>
          <p:cNvSpPr txBox="1"/>
          <p:nvPr/>
        </p:nvSpPr>
        <p:spPr>
          <a:xfrm>
            <a:off x="3145971" y="239744"/>
            <a:ext cx="5998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Résultats - Tenue à la mer avec </a:t>
            </a:r>
            <a:r>
              <a:rPr lang="fr-FR" sz="2200" b="1" u="sng" dirty="0" err="1">
                <a:latin typeface="+mj-lt"/>
              </a:rPr>
              <a:t>cavalement</a:t>
            </a:r>
            <a:r>
              <a:rPr lang="fr-FR" sz="2200" b="1" u="sng" dirty="0">
                <a:latin typeface="+mj-lt"/>
              </a:rPr>
              <a:t> bridé</a:t>
            </a:r>
          </a:p>
          <a:p>
            <a:r>
              <a:rPr lang="fr-FR" sz="2200" dirty="0">
                <a:latin typeface="+mj-lt"/>
              </a:rPr>
              <a:t>Exemple de la </a:t>
            </a:r>
            <a:r>
              <a:rPr lang="fr-FR" sz="2200" u="sng" dirty="0">
                <a:latin typeface="+mj-lt"/>
              </a:rPr>
              <a:t>barge parallélépipédique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4FE2EF1C-FB41-22D8-A85E-A19396EEA4D9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table&#10;&#10;Description générée automatiquement">
            <a:extLst>
              <a:ext uri="{FF2B5EF4-FFF2-40B4-BE49-F238E27FC236}">
                <a16:creationId xmlns:a16="http://schemas.microsoft.com/office/drawing/2014/main" id="{BD0C1A90-2B38-94BE-C266-A066E06620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972" y="1097764"/>
            <a:ext cx="8096155" cy="5286947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99648F0-B320-BA3F-F50E-1386B3807010}"/>
              </a:ext>
            </a:extLst>
          </p:cNvPr>
          <p:cNvSpPr txBox="1"/>
          <p:nvPr/>
        </p:nvSpPr>
        <p:spPr>
          <a:xfrm>
            <a:off x="6561665" y="5860486"/>
            <a:ext cx="5926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λ</a:t>
            </a:r>
            <a:r>
              <a:rPr lang="fr-FR" dirty="0">
                <a:solidFill>
                  <a:schemeClr val="tx1"/>
                </a:solidFill>
              </a:rPr>
              <a:t>/B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4A7666B-3AD3-3342-9B45-83A2F188D2DA}"/>
                  </a:ext>
                </a:extLst>
              </p:cNvPr>
              <p:cNvSpPr txBox="1"/>
              <p:nvPr/>
            </p:nvSpPr>
            <p:spPr>
              <a:xfrm>
                <a:off x="6700571" y="1120179"/>
                <a:ext cx="1721556" cy="156850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𝐥𝐢𝐦</m:t>
                              </m:r>
                            </m:e>
                            <m:lim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𝐤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FR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b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𝐦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𝐚</m:t>
                              </m:r>
                            </m:den>
                          </m:f>
                        </m:e>
                      </m:func>
                      <m:r>
                        <a:rPr lang="fr-F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=+∞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𝐥𝐢𝐦</m:t>
                              </m:r>
                            </m:e>
                            <m:lim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𝐤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FR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𝐳</m:t>
                                  </m:r>
                                </m:e>
                                <m:sub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𝐦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𝐚</m:t>
                              </m:r>
                            </m:den>
                          </m:f>
                        </m:e>
                      </m:func>
                      <m:r>
                        <a:rPr lang="fr-F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𝐥𝐢𝐦</m:t>
                              </m:r>
                            </m:e>
                            <m:lim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𝐤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fr-F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FR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𝛉</m:t>
                                  </m:r>
                                </m:e>
                                <m:sub>
                                  <m:r>
                                    <a:rPr lang="fr-FR" b="1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𝐦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fr-F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𝐚𝐤</m:t>
                              </m:r>
                            </m:den>
                          </m:f>
                        </m:e>
                      </m:func>
                      <m:r>
                        <a:rPr lang="fr-F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4A7666B-3AD3-3342-9B45-83A2F188D2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571" y="1120179"/>
                <a:ext cx="1721556" cy="15685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6214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8FF86FC7-E20D-42E8-9FC9-6FC84863F1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637" y="611225"/>
            <a:ext cx="2559195" cy="9380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7C0F51F-2FA9-8C1A-3DFF-2C827C027EC5}"/>
                  </a:ext>
                </a:extLst>
              </p:cNvPr>
              <p:cNvSpPr txBox="1"/>
              <p:nvPr/>
            </p:nvSpPr>
            <p:spPr>
              <a:xfrm>
                <a:off x="53165" y="5485377"/>
                <a:ext cx="8816405" cy="7280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80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𝑓</m:t>
                      </m:r>
                      <m:r>
                        <a:rPr lang="fr-FR" sz="180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33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33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𝑍</m:t>
                              </m:r>
                            </m:e>
                          </m:acc>
                        </m:num>
                        <m:den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𝜃</m:t>
                              </m:r>
                            </m:e>
                          </m:acc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𝒢</m:t>
                          </m:r>
                          <m:sSup>
                            <m:sSup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fr-FR" sz="180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0,8 :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𝑐𝑎𝑜𝑢𝑡𝑐h𝑜𝑢𝑐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𝑠𝑜𝑙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𝑚𝑜𝑢𝑖𝑙𝑙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17C0F51F-2FA9-8C1A-3DFF-2C827C027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65" y="5485377"/>
                <a:ext cx="8816405" cy="7280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5D71118-33E8-9BBF-1349-E5B8CDDAE895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FC24B414-FE6A-F987-FF74-F60DF03EC564}"/>
              </a:ext>
            </a:extLst>
          </p:cNvPr>
          <p:cNvSpPr txBox="1"/>
          <p:nvPr/>
        </p:nvSpPr>
        <p:spPr>
          <a:xfrm>
            <a:off x="0" y="6461795"/>
            <a:ext cx="9111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Soutenance de projet de fin d’études ENSM M2 DMO 2019/20 «</a:t>
            </a:r>
            <a:r>
              <a:rPr lang="fr-FR" sz="800" dirty="0">
                <a:effectLst/>
                <a:latin typeface="+mj-lt"/>
                <a:ea typeface="SimSun" panose="02010600030101010101" pitchFamily="2" charset="-122"/>
              </a:rPr>
              <a:t>Accostage en mer d’un bateau à un embarcadère : prise en compte du cas d’un bateau avec une défense «high friction»</a:t>
            </a:r>
            <a:r>
              <a:rPr lang="fr-FR" sz="800" dirty="0"/>
              <a:t>», Jean Gontier ,</a:t>
            </a:r>
            <a:br>
              <a:rPr lang="fr-FR" sz="800" dirty="0"/>
            </a:br>
            <a:r>
              <a:rPr lang="fr-FR" sz="800" u="sng" dirty="0">
                <a:hlinkClick r:id="rId8"/>
              </a:rPr>
              <a:t>http://maron.perso.univ-pau.fr/meca_old/ch3coef.htm</a:t>
            </a:r>
            <a:r>
              <a:rPr lang="en-US" sz="800" dirty="0"/>
              <a:t> </a:t>
            </a:r>
            <a:endParaRPr lang="fr-FR" sz="8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A096A30-C115-1C89-EACB-873674B05103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Limite d’accostage relative au frottement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0506B2E-3BB9-8274-A86D-18DBDCB45456}"/>
                  </a:ext>
                </a:extLst>
              </p:cNvPr>
              <p:cNvSpPr txBox="1"/>
              <p:nvPr/>
            </p:nvSpPr>
            <p:spPr>
              <a:xfrm>
                <a:off x="578790" y="1529658"/>
                <a:ext cx="7191375" cy="6746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fr-FR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𝐹𝑜𝑟𝑐𝑒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𝑡𝑎𝑛𝑔𝑒𝑛𝑡𝑒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à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𝑙𝑎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𝑝𝑎𝑟𝑜𝑖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𝑣𝑒𝑟𝑡𝑖𝑐𝑎𝑙𝑒</m:t>
                          </m:r>
                        </m:num>
                        <m:den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𝐹𝑜𝑟𝑐𝑒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𝑛𝑜𝑟𝑚𝑎𝑙𝑒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à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𝑙𝑎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𝑝𝑎𝑟𝑜𝑖</m:t>
                          </m:r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𝑣𝑒𝑟𝑡𝑖𝑐𝑎𝑙𝑒</m:t>
                          </m:r>
                        </m:den>
                      </m:f>
                      <m:r>
                        <a:rPr lang="fr-FR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fr-FR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fr-FR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fr-FR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fr-FR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𝑎𝑑h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𝑟𝑒𝑛𝑐𝑒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0506B2E-3BB9-8274-A86D-18DBDCB454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90" y="1529658"/>
                <a:ext cx="7191375" cy="6746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F80EC678-C395-7551-D1CE-A9F90294EF11}"/>
                  </a:ext>
                </a:extLst>
              </p:cNvPr>
              <p:cNvSpPr txBox="1"/>
              <p:nvPr/>
            </p:nvSpPr>
            <p:spPr>
              <a:xfrm>
                <a:off x="683565" y="2259027"/>
                <a:ext cx="7981950" cy="26198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fr-FR" sz="160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𝑒𝑥𝑡</m:t>
                              </m:r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 </m:t>
                              </m:r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𝑧</m:t>
                              </m:r>
                            </m:sub>
                          </m:sSub>
                        </m:e>
                      </m:nary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=</m:t>
                      </m:r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(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33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𝑎</m:t>
                          </m:r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33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</m:t>
                      </m:r>
                      <m:acc>
                        <m:accPr>
                          <m:chr m:val="̈"/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fr-FR" sz="1600" i="1" dirty="0">
                  <a:solidFill>
                    <a:schemeClr val="tx1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𝑒𝑥𝑡</m:t>
                              </m:r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 </m:t>
                              </m:r>
                              <m:r>
                                <a:rPr lang="fr-FR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𝑥</m:t>
                              </m:r>
                            </m:sub>
                          </m:sSub>
                        </m:e>
                      </m:nary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+</m:t>
                      </m:r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𝑃</m:t>
                      </m:r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=(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11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𝑎</m:t>
                          </m:r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11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</m:t>
                      </m:r>
                      <m:acc>
                        <m:accPr>
                          <m:chr m:val="̈"/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𝑎</m:t>
                          </m:r>
                          <m:r>
                            <a:rPr lang="fr-F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</m:t>
                          </m:r>
                        </m:sub>
                      </m:sSub>
                      <m:r>
                        <a:rPr lang="fr-FR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</m:t>
                      </m:r>
                      <m:acc>
                        <m:accPr>
                          <m:chr m:val="̈"/>
                          <m:ctrlP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fr-FR" sz="1600" i="1" dirty="0">
                  <a:solidFill>
                    <a:schemeClr val="tx1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fr-FR" sz="1600" i="1" dirty="0">
                  <a:solidFill>
                    <a:schemeClr val="tx1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fr-FR" sz="18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F80EC678-C395-7551-D1CE-A9F90294E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5" y="2259027"/>
                <a:ext cx="7981950" cy="26198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 10">
            <a:extLst>
              <a:ext uri="{FF2B5EF4-FFF2-40B4-BE49-F238E27FC236}">
                <a16:creationId xmlns:a16="http://schemas.microsoft.com/office/drawing/2014/main" id="{B40993B4-68DD-56F1-2BFC-BF2CB8583162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09" y="2238031"/>
            <a:ext cx="2943225" cy="2296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E8AFE6F1-D9AD-54D0-725B-165E212CBC6A}"/>
              </a:ext>
            </a:extLst>
          </p:cNvPr>
          <p:cNvGrpSpPr/>
          <p:nvPr/>
        </p:nvGrpSpPr>
        <p:grpSpPr>
          <a:xfrm>
            <a:off x="3502959" y="3245731"/>
            <a:ext cx="4048295" cy="717452"/>
            <a:chOff x="3502959" y="3245731"/>
            <a:chExt cx="4048295" cy="717452"/>
          </a:xfrm>
        </p:grpSpPr>
        <p:sp>
          <p:nvSpPr>
            <p:cNvPr id="13" name="Légende : encadrée 12">
              <a:extLst>
                <a:ext uri="{FF2B5EF4-FFF2-40B4-BE49-F238E27FC236}">
                  <a16:creationId xmlns:a16="http://schemas.microsoft.com/office/drawing/2014/main" id="{15BFFC8C-32FD-7309-A30D-BFE2ECA24B6F}"/>
                </a:ext>
              </a:extLst>
            </p:cNvPr>
            <p:cNvSpPr/>
            <p:nvPr/>
          </p:nvSpPr>
          <p:spPr>
            <a:xfrm>
              <a:off x="3502959" y="3615062"/>
              <a:ext cx="1257290" cy="348121"/>
            </a:xfrm>
            <a:prstGeom prst="borderCallout1">
              <a:avLst>
                <a:gd name="adj1" fmla="val 32431"/>
                <a:gd name="adj2" fmla="val 98684"/>
                <a:gd name="adj3" fmla="val -13234"/>
                <a:gd name="adj4" fmla="val 11317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D7E82764-FD7D-1DC5-8DDC-1B4F059EAF88}"/>
                </a:ext>
              </a:extLst>
            </p:cNvPr>
            <p:cNvSpPr txBox="1"/>
            <p:nvPr/>
          </p:nvSpPr>
          <p:spPr>
            <a:xfrm>
              <a:off x="4878505" y="3245731"/>
              <a:ext cx="2672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tangage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AD4B02A-13EE-B14D-55C8-FD0CBED620F4}"/>
              </a:ext>
            </a:extLst>
          </p:cNvPr>
          <p:cNvGrpSpPr/>
          <p:nvPr/>
        </p:nvGrpSpPr>
        <p:grpSpPr>
          <a:xfrm>
            <a:off x="2093262" y="3595707"/>
            <a:ext cx="2340761" cy="1144179"/>
            <a:chOff x="2093262" y="3595707"/>
            <a:chExt cx="2340761" cy="1144179"/>
          </a:xfrm>
        </p:grpSpPr>
        <p:sp>
          <p:nvSpPr>
            <p:cNvPr id="16" name="Légende : encadrée 15">
              <a:extLst>
                <a:ext uri="{FF2B5EF4-FFF2-40B4-BE49-F238E27FC236}">
                  <a16:creationId xmlns:a16="http://schemas.microsoft.com/office/drawing/2014/main" id="{71C8E0A1-398E-D76E-300E-0C6C3556627D}"/>
                </a:ext>
              </a:extLst>
            </p:cNvPr>
            <p:cNvSpPr/>
            <p:nvPr/>
          </p:nvSpPr>
          <p:spPr>
            <a:xfrm>
              <a:off x="2093262" y="3595707"/>
              <a:ext cx="1252959" cy="348121"/>
            </a:xfrm>
            <a:prstGeom prst="borderCallout1">
              <a:avLst>
                <a:gd name="adj1" fmla="val 109042"/>
                <a:gd name="adj2" fmla="val 47807"/>
                <a:gd name="adj3" fmla="val 211192"/>
                <a:gd name="adj4" fmla="val 8703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E9F94610-4951-FC73-7BE9-AFC64CC18A90}"/>
                </a:ext>
              </a:extLst>
            </p:cNvPr>
            <p:cNvSpPr txBox="1"/>
            <p:nvPr/>
          </p:nvSpPr>
          <p:spPr>
            <a:xfrm>
              <a:off x="2910026" y="4370554"/>
              <a:ext cx="15239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cavalement</a:t>
              </a: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62B5E552-B092-69AA-C981-15583C59721E}"/>
              </a:ext>
            </a:extLst>
          </p:cNvPr>
          <p:cNvGrpSpPr/>
          <p:nvPr/>
        </p:nvGrpSpPr>
        <p:grpSpPr>
          <a:xfrm>
            <a:off x="173978" y="2139348"/>
            <a:ext cx="2789213" cy="929481"/>
            <a:chOff x="173978" y="2139348"/>
            <a:chExt cx="2789213" cy="929481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1DAA1DC8-C076-ADCC-C3D3-74EF1CFF91D9}"/>
                </a:ext>
              </a:extLst>
            </p:cNvPr>
            <p:cNvSpPr txBox="1"/>
            <p:nvPr/>
          </p:nvSpPr>
          <p:spPr>
            <a:xfrm>
              <a:off x="173978" y="2139348"/>
              <a:ext cx="15239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pilonnement</a:t>
              </a:r>
            </a:p>
          </p:txBody>
        </p:sp>
        <p:sp>
          <p:nvSpPr>
            <p:cNvPr id="23" name="Légende : encadrée 22">
              <a:extLst>
                <a:ext uri="{FF2B5EF4-FFF2-40B4-BE49-F238E27FC236}">
                  <a16:creationId xmlns:a16="http://schemas.microsoft.com/office/drawing/2014/main" id="{F48E3E1C-AD7E-FD8D-041A-62092F7CAD47}"/>
                </a:ext>
              </a:extLst>
            </p:cNvPr>
            <p:cNvSpPr/>
            <p:nvPr/>
          </p:nvSpPr>
          <p:spPr>
            <a:xfrm>
              <a:off x="1751140" y="2720708"/>
              <a:ext cx="1212051" cy="348121"/>
            </a:xfrm>
            <a:prstGeom prst="borderCallout1">
              <a:avLst>
                <a:gd name="adj1" fmla="val -402"/>
                <a:gd name="adj2" fmla="val 58334"/>
                <a:gd name="adj3" fmla="val -82910"/>
                <a:gd name="adj4" fmla="val -1815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D1E14209-9997-2C1C-5312-91AE1F56898C}"/>
              </a:ext>
            </a:extLst>
          </p:cNvPr>
          <p:cNvGrpSpPr/>
          <p:nvPr/>
        </p:nvGrpSpPr>
        <p:grpSpPr>
          <a:xfrm>
            <a:off x="272798" y="3593682"/>
            <a:ext cx="1711337" cy="1142653"/>
            <a:chOff x="272798" y="3593682"/>
            <a:chExt cx="1711337" cy="1142653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3CF5732-FFA8-0029-A118-2C82F85116D1}"/>
                </a:ext>
              </a:extLst>
            </p:cNvPr>
            <p:cNvSpPr txBox="1"/>
            <p:nvPr/>
          </p:nvSpPr>
          <p:spPr>
            <a:xfrm>
              <a:off x="272798" y="4367003"/>
              <a:ext cx="15239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poussée</a:t>
              </a:r>
            </a:p>
          </p:txBody>
        </p:sp>
        <p:sp>
          <p:nvSpPr>
            <p:cNvPr id="26" name="Légende : encadrée 25">
              <a:extLst>
                <a:ext uri="{FF2B5EF4-FFF2-40B4-BE49-F238E27FC236}">
                  <a16:creationId xmlns:a16="http://schemas.microsoft.com/office/drawing/2014/main" id="{7F006008-A790-E702-ABF8-B3C184FBF91D}"/>
                </a:ext>
              </a:extLst>
            </p:cNvPr>
            <p:cNvSpPr/>
            <p:nvPr/>
          </p:nvSpPr>
          <p:spPr>
            <a:xfrm rot="10800000">
              <a:off x="1697975" y="3593682"/>
              <a:ext cx="286160" cy="348121"/>
            </a:xfrm>
            <a:prstGeom prst="borderCallout1">
              <a:avLst>
                <a:gd name="adj1" fmla="val -402"/>
                <a:gd name="adj2" fmla="val 58334"/>
                <a:gd name="adj3" fmla="val -149785"/>
                <a:gd name="adj4" fmla="val 32962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A59BDE39-146C-0CD3-6449-DD64FA3ED7FA}"/>
              </a:ext>
            </a:extLst>
          </p:cNvPr>
          <p:cNvGrpSpPr/>
          <p:nvPr/>
        </p:nvGrpSpPr>
        <p:grpSpPr>
          <a:xfrm>
            <a:off x="3800811" y="4588748"/>
            <a:ext cx="5275471" cy="1679613"/>
            <a:chOff x="3800811" y="4588748"/>
            <a:chExt cx="5275471" cy="167961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ZoneTexte 28">
                  <a:extLst>
                    <a:ext uri="{FF2B5EF4-FFF2-40B4-BE49-F238E27FC236}">
                      <a16:creationId xmlns:a16="http://schemas.microsoft.com/office/drawing/2014/main" id="{6057348B-4171-F532-B185-C5AA24298DA1}"/>
                    </a:ext>
                  </a:extLst>
                </p:cNvPr>
                <p:cNvSpPr txBox="1"/>
                <p:nvPr/>
              </p:nvSpPr>
              <p:spPr>
                <a:xfrm>
                  <a:off x="5669889" y="4588748"/>
                  <a:ext cx="3406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>
                      <a:solidFill>
                        <a:schemeClr val="tx1"/>
                      </a:solidFill>
                    </a:rPr>
                    <a:t>Poussée disponible </a:t>
                  </a:r>
                  <a: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pour tenter </a:t>
                  </a:r>
                  <a:b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</a:br>
                  <a: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de ne </a:t>
                  </a:r>
                  <a:r>
                    <a:rPr lang="fr-FR" sz="1800" u="dbl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jamais</a:t>
                  </a:r>
                  <a: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avoir N&lt;0</a:t>
                  </a:r>
                  <a:b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</a:br>
                  <a:r>
                    <a:rPr lang="fr-FR" sz="18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= (masse + masse ajoutée)x </a:t>
                  </a:r>
                  <a:r>
                    <a:rPr lang="fr-FR" dirty="0" err="1">
                      <a:solidFill>
                        <a:schemeClr val="tx1"/>
                      </a:solidFill>
                    </a:rPr>
                    <a:t>accél</a:t>
                  </a:r>
                  <a:r>
                    <a:rPr lang="fr-FR" dirty="0">
                      <a:solidFill>
                        <a:schemeClr val="tx1"/>
                      </a:solidFill>
                    </a:rPr>
                    <a:t>.</a:t>
                  </a:r>
                  <a:br>
                    <a:rPr lang="fr-FR" dirty="0">
                      <a:solidFill>
                        <a:schemeClr val="tx1"/>
                      </a:solidFill>
                    </a:rPr>
                  </a:br>
                  <a:r>
                    <a:rPr lang="fr-FR" dirty="0">
                      <a:solidFill>
                        <a:schemeClr val="tx1"/>
                      </a:solidFill>
                    </a:rPr>
                    <a:t>(</a:t>
                  </a:r>
                  <a14:m>
                    <m:oMath xmlns:m="http://schemas.openxmlformats.org/officeDocument/2006/math">
                      <m:r>
                        <a:rPr lang="fr-FR" sz="1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SimSun" panose="02010600030101010101" pitchFamily="2" charset="-122"/>
                        </a:rPr>
                        <m:t>𝒢</m:t>
                      </m:r>
                    </m:oMath>
                  </a14:m>
                  <a:r>
                    <a:rPr lang="fr-FR" dirty="0">
                      <a:solidFill>
                        <a:schemeClr val="tx1"/>
                      </a:solidFill>
                    </a:rPr>
                    <a:t> = longueur de la défense)</a:t>
                  </a:r>
                </a:p>
              </p:txBody>
            </p:sp>
          </mc:Choice>
          <mc:Fallback xmlns="">
            <p:sp>
              <p:nvSpPr>
                <p:cNvPr id="29" name="ZoneTexte 28">
                  <a:extLst>
                    <a:ext uri="{FF2B5EF4-FFF2-40B4-BE49-F238E27FC236}">
                      <a16:creationId xmlns:a16="http://schemas.microsoft.com/office/drawing/2014/main" id="{6057348B-4171-F532-B185-C5AA24298D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9889" y="4588748"/>
                  <a:ext cx="3406393" cy="1200329"/>
                </a:xfrm>
                <a:prstGeom prst="rect">
                  <a:avLst/>
                </a:prstGeom>
                <a:blipFill>
                  <a:blip r:embed="rId12"/>
                  <a:stretch>
                    <a:fillRect l="-1431" t="-3046" r="-716" b="-710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Légende : encadrée 31">
              <a:extLst>
                <a:ext uri="{FF2B5EF4-FFF2-40B4-BE49-F238E27FC236}">
                  <a16:creationId xmlns:a16="http://schemas.microsoft.com/office/drawing/2014/main" id="{4A9F7BD6-CE2C-4E7C-E623-9F3ACF85EDAF}"/>
                </a:ext>
              </a:extLst>
            </p:cNvPr>
            <p:cNvSpPr/>
            <p:nvPr/>
          </p:nvSpPr>
          <p:spPr>
            <a:xfrm>
              <a:off x="3800811" y="5899029"/>
              <a:ext cx="1509823" cy="369332"/>
            </a:xfrm>
            <a:prstGeom prst="borderCallout1">
              <a:avLst>
                <a:gd name="adj1" fmla="val -1192"/>
                <a:gd name="adj2" fmla="val 100179"/>
                <a:gd name="adj3" fmla="val -306227"/>
                <a:gd name="adj4" fmla="val 124915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A16B74DC-69D9-6B28-D8ED-39083BCD8890}"/>
                  </a:ext>
                </a:extLst>
              </p:cNvPr>
              <p:cNvSpPr txBox="1"/>
              <p:nvPr/>
            </p:nvSpPr>
            <p:spPr>
              <a:xfrm>
                <a:off x="0" y="4747280"/>
                <a:ext cx="4572000" cy="7280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80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𝑓</m:t>
                      </m:r>
                      <m:r>
                        <a:rPr lang="fr-FR" sz="180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33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33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𝑍</m:t>
                              </m:r>
                            </m:e>
                          </m:acc>
                        </m:num>
                        <m:den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11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  <m:acc>
                            <m:accPr>
                              <m:chr m:val="̈"/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𝜃</m:t>
                              </m:r>
                            </m:e>
                          </m:acc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A16B74DC-69D9-6B28-D8ED-39083BCD8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47280"/>
                <a:ext cx="4572000" cy="728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051F8D06-D4C8-4D7C-C55D-01F863A5A367}"/>
                  </a:ext>
                </a:extLst>
              </p:cNvPr>
              <p:cNvSpPr txBox="1"/>
              <p:nvPr/>
            </p:nvSpPr>
            <p:spPr>
              <a:xfrm>
                <a:off x="3223832" y="664862"/>
                <a:ext cx="5515502" cy="9319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Équation de la dynamique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180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𝐼</m:t>
                          </m:r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fr-FR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̈"/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  <m:r>
                        <a:rPr lang="fr-FR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fr-FR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𝐵</m:t>
                      </m:r>
                      <m:acc>
                        <m:accPr>
                          <m:chr m:val="̇"/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  <m:r>
                        <a:rPr lang="fr-FR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fr-FR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𝐾𝑋</m:t>
                      </m:r>
                      <m:r>
                        <a:rPr lang="fr-FR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𝑒𝑥𝑐𝑖𝑡</m:t>
                          </m:r>
                        </m:sub>
                      </m:sSub>
                      <m:r>
                        <a:rPr lang="fr-FR" sz="18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fr-FR" sz="1800" b="0" i="1" dirty="0">
                  <a:solidFill>
                    <a:schemeClr val="tx1"/>
                  </a:solidFill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⇒(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𝐼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  <m:acc>
                        <m:accPr>
                          <m:chr m:val="̈"/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Σ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𝑒𝑥𝑡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051F8D06-D4C8-4D7C-C55D-01F863A5A3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832" y="664862"/>
                <a:ext cx="5515502" cy="931986"/>
              </a:xfrm>
              <a:prstGeom prst="rect">
                <a:avLst/>
              </a:prstGeom>
              <a:blipFill>
                <a:blip r:embed="rId14"/>
                <a:stretch>
                  <a:fillRect l="-994" t="-3268" b="-58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3175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8">
            <a:extLst>
              <a:ext uri="{FF2B5EF4-FFF2-40B4-BE49-F238E27FC236}">
                <a16:creationId xmlns:a16="http://schemas.microsoft.com/office/drawing/2014/main" id="{048F0FBE-6701-BD08-1E21-4B7FC693938E}"/>
              </a:ext>
            </a:extLst>
          </p:cNvPr>
          <p:cNvSpPr txBox="1"/>
          <p:nvPr/>
        </p:nvSpPr>
        <p:spPr>
          <a:xfrm>
            <a:off x="303989" y="5801805"/>
            <a:ext cx="856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Conclusion:</a:t>
            </a:r>
            <a:r>
              <a:rPr lang="fr-FR" b="1" dirty="0">
                <a:solidFill>
                  <a:srgbClr val="00B050"/>
                </a:solidFill>
              </a:rPr>
              <a:t> le critère d’accostage du CAT CTV à carènes de </a:t>
            </a:r>
            <a:r>
              <a:rPr lang="fr-FR" b="1" dirty="0" err="1">
                <a:solidFill>
                  <a:srgbClr val="00B050"/>
                </a:solidFill>
              </a:rPr>
              <a:t>Wigley</a:t>
            </a:r>
            <a:r>
              <a:rPr lang="fr-FR" b="1" dirty="0">
                <a:solidFill>
                  <a:srgbClr val="00B050"/>
                </a:solidFill>
              </a:rPr>
              <a:t> approche celui de la </a:t>
            </a:r>
            <a:br>
              <a:rPr lang="fr-FR" b="1" dirty="0">
                <a:solidFill>
                  <a:srgbClr val="00B050"/>
                </a:solidFill>
              </a:rPr>
            </a:br>
            <a:r>
              <a:rPr lang="fr-FR" b="1" dirty="0">
                <a:solidFill>
                  <a:srgbClr val="00B050"/>
                </a:solidFill>
              </a:rPr>
              <a:t>                      référence (2) avec 10% de précision. Peu de différences pour le monocoque.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169C643-855A-7774-CE0E-F5C331C217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F2BCBB0D-F879-DA54-32C4-FD8E3351F3F9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4ED63934-9B23-89CE-8AD4-2B179E1CDF73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Résultats - accostage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4745CB8-E2E3-1251-5DDD-523BC2DFAA4C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B38D2AE2-B878-8812-AD4E-42E9D5646270}"/>
              </a:ext>
            </a:extLst>
          </p:cNvPr>
          <p:cNvSpPr txBox="1"/>
          <p:nvPr/>
        </p:nvSpPr>
        <p:spPr>
          <a:xfrm>
            <a:off x="303987" y="6465377"/>
            <a:ext cx="856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(2) </a:t>
            </a:r>
            <a:r>
              <a:rPr lang="en-GB" sz="800" dirty="0" err="1"/>
              <a:t>Nere</a:t>
            </a:r>
            <a:r>
              <a:rPr lang="en-GB" sz="800" dirty="0"/>
              <a:t> G. </a:t>
            </a:r>
            <a:r>
              <a:rPr lang="en-GB" sz="800" dirty="0" err="1"/>
              <a:t>Skomedal</a:t>
            </a:r>
            <a:r>
              <a:rPr lang="en-GB" sz="800" dirty="0"/>
              <a:t> and Trygve Halvorsen </a:t>
            </a:r>
            <a:r>
              <a:rPr lang="en-GB" sz="800" dirty="0" err="1"/>
              <a:t>Espeland</a:t>
            </a:r>
            <a:r>
              <a:rPr lang="en-GB" sz="800" dirty="0"/>
              <a:t> (2017) Cost-effective Surface Effect Ships for Offshore Wind, </a:t>
            </a:r>
            <a:r>
              <a:rPr lang="en-GB" sz="800" i="1" dirty="0"/>
              <a:t>FAST 2017 conference, Nantes, France</a:t>
            </a:r>
            <a:r>
              <a:rPr lang="en-GB" sz="800" dirty="0"/>
              <a:t>. ESNA AS, KRISTIANSAND S, NORWAY, </a:t>
            </a:r>
            <a:r>
              <a:rPr lang="fr-FR" sz="800" dirty="0"/>
              <a:t>Barthélemy L. (2018), </a:t>
            </a:r>
            <a:r>
              <a:rPr lang="en-GB" sz="800" dirty="0"/>
              <a:t>Calculation of the Unavailability’s of an Offshore Wind Turbine Farm and a Tidal Turbine Farm</a:t>
            </a:r>
            <a:r>
              <a:rPr lang="fr-FR" sz="800" dirty="0"/>
              <a:t>. </a:t>
            </a:r>
            <a:r>
              <a:rPr lang="fr-FR" sz="800" i="1" dirty="0"/>
              <a:t>54th </a:t>
            </a:r>
            <a:r>
              <a:rPr lang="fr-FR" sz="800" i="1" dirty="0" err="1"/>
              <a:t>ESReDA</a:t>
            </a:r>
            <a:r>
              <a:rPr lang="fr-FR" sz="800" i="1" dirty="0"/>
              <a:t> </a:t>
            </a:r>
            <a:r>
              <a:rPr lang="fr-FR" sz="800" i="1" dirty="0" err="1"/>
              <a:t>seminar</a:t>
            </a:r>
            <a:r>
              <a:rPr lang="fr-FR" sz="800" i="1" dirty="0"/>
              <a:t> on </a:t>
            </a:r>
            <a:r>
              <a:rPr lang="en-GB" sz="800" i="1" dirty="0"/>
              <a:t>Risk, Reliability and Safety of Energy Systems </a:t>
            </a:r>
            <a:endParaRPr lang="fr-FR" sz="800" dirty="0"/>
          </a:p>
          <a:p>
            <a:r>
              <a:rPr lang="en-GB" sz="800" i="1" dirty="0"/>
              <a:t>in Coastal and Marine Environments</a:t>
            </a:r>
            <a:r>
              <a:rPr lang="fr-FR" sz="800" i="1" dirty="0"/>
              <a:t>, </a:t>
            </a:r>
            <a:r>
              <a:rPr lang="en-GB" sz="800" i="1" dirty="0"/>
              <a:t>Nantes, France.</a:t>
            </a:r>
            <a:r>
              <a:rPr lang="fr-FR" sz="800" i="1" dirty="0"/>
              <a:t> </a:t>
            </a:r>
            <a:r>
              <a:rPr lang="fr-FR" sz="800" dirty="0"/>
              <a:t>, </a:t>
            </a:r>
            <a:r>
              <a:rPr lang="fr-FR" sz="800" dirty="0">
                <a:hlinkClick r:id="rId5"/>
              </a:rPr>
              <a:t>https://www.esreda.org/event/54th-esreda-seminar</a:t>
            </a:r>
            <a:r>
              <a:rPr lang="fr-FR" sz="800" dirty="0"/>
              <a:t> , (3) 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MSIS Chantiers ALLAIS –</a:t>
            </a:r>
            <a:r>
              <a:rPr lang="fr-FR" sz="800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6"/>
              </a:rPr>
              <a:t>http://www.crewboats.eu/crew-boat-surfer-221/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 – May, 2006</a:t>
            </a:r>
            <a:endParaRPr lang="fr-FR" sz="800" dirty="0"/>
          </a:p>
        </p:txBody>
      </p:sp>
      <p:graphicFrame>
        <p:nvGraphicFramePr>
          <p:cNvPr id="8" name="Table 13">
            <a:extLst>
              <a:ext uri="{FF2B5EF4-FFF2-40B4-BE49-F238E27FC236}">
                <a16:creationId xmlns:a16="http://schemas.microsoft.com/office/drawing/2014/main" id="{2E7F887D-7E62-1255-677D-B7B81CE7F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158210"/>
              </p:ext>
            </p:extLst>
          </p:nvPr>
        </p:nvGraphicFramePr>
        <p:xfrm>
          <a:off x="303988" y="1387945"/>
          <a:ext cx="8565584" cy="61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1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849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d’onde </a:t>
                      </a:r>
                      <a:r>
                        <a:rPr lang="el-GR" sz="1800" dirty="0">
                          <a:latin typeface="+mn-lt"/>
                          <a:cs typeface="Times New Roman" pitchFamily="18" charset="0"/>
                        </a:rPr>
                        <a:t>λ</a:t>
                      </a: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/</a:t>
                      </a:r>
                      <a:br>
                        <a:rPr lang="fr-FR" sz="1800" dirty="0">
                          <a:latin typeface="+mn-lt"/>
                          <a:cs typeface="Times New Roman" pitchFamily="18" charset="0"/>
                        </a:rPr>
                      </a:b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bateau</a:t>
                      </a:r>
                      <a:endParaRPr lang="fr-F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                                          1,85                                          </a:t>
                      </a:r>
                      <a:endParaRPr lang="fr-FR" sz="1800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4">
            <a:extLst>
              <a:ext uri="{FF2B5EF4-FFF2-40B4-BE49-F238E27FC236}">
                <a16:creationId xmlns:a16="http://schemas.microsoft.com/office/drawing/2014/main" id="{A3B41B52-D32B-030D-5CF8-1AA61DEE8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202870"/>
              </p:ext>
            </p:extLst>
          </p:nvPr>
        </p:nvGraphicFramePr>
        <p:xfrm>
          <a:off x="303988" y="1994532"/>
          <a:ext cx="856558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u="sng" dirty="0"/>
                        <a:t>CAT CTV </a:t>
                      </a:r>
                      <a:r>
                        <a:rPr lang="fr-FR" dirty="0"/>
                        <a:t>27m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1,5m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5">
            <a:extLst>
              <a:ext uri="{FF2B5EF4-FFF2-40B4-BE49-F238E27FC236}">
                <a16:creationId xmlns:a16="http://schemas.microsoft.com/office/drawing/2014/main" id="{549844CD-A919-1159-510E-593EB68CE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319085"/>
              </p:ext>
            </p:extLst>
          </p:nvPr>
        </p:nvGraphicFramePr>
        <p:xfrm>
          <a:off x="303987" y="3646322"/>
          <a:ext cx="8565583" cy="695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5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5987">
                <a:tc>
                  <a:txBody>
                    <a:bodyPr/>
                    <a:lstStyle/>
                    <a:p>
                      <a:r>
                        <a:rPr lang="fr-FR" u="sng" dirty="0">
                          <a:solidFill>
                            <a:schemeClr val="bg1"/>
                          </a:solidFill>
                        </a:rPr>
                        <a:t>CAT CTV </a:t>
                      </a: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équivalent à carènes de </a:t>
                      </a:r>
                      <a:r>
                        <a:rPr lang="fr-FR" dirty="0" err="1">
                          <a:solidFill>
                            <a:schemeClr val="bg1"/>
                          </a:solidFill>
                        </a:rPr>
                        <a:t>Wigley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2m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1,5m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78F3E42-1CD8-91E0-F75A-1F5D2E04A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742783"/>
              </p:ext>
            </p:extLst>
          </p:nvPr>
        </p:nvGraphicFramePr>
        <p:xfrm>
          <a:off x="303987" y="3017864"/>
          <a:ext cx="8565584" cy="61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1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614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d’onde </a:t>
                      </a:r>
                      <a:r>
                        <a:rPr lang="el-GR" sz="1800" dirty="0">
                          <a:latin typeface="+mn-lt"/>
                          <a:cs typeface="Times New Roman" pitchFamily="18" charset="0"/>
                        </a:rPr>
                        <a:t>λ</a:t>
                      </a: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/</a:t>
                      </a:r>
                      <a:br>
                        <a:rPr lang="fr-FR" sz="1800" dirty="0">
                          <a:latin typeface="+mn-lt"/>
                          <a:cs typeface="Times New Roman" pitchFamily="18" charset="0"/>
                        </a:rPr>
                      </a:b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bateau</a:t>
                      </a:r>
                      <a:endParaRPr lang="fr-F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                                                  2,04                                  </a:t>
                      </a:r>
                      <a:endParaRPr lang="fr-FR" sz="1800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7321FCE-4503-6726-CF16-54DC9706E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276520"/>
              </p:ext>
            </p:extLst>
          </p:nvPr>
        </p:nvGraphicFramePr>
        <p:xfrm>
          <a:off x="303989" y="5144247"/>
          <a:ext cx="856558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8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u="sng" dirty="0">
                          <a:solidFill>
                            <a:schemeClr val="bg1"/>
                          </a:solidFill>
                        </a:rPr>
                        <a:t>Monocoque</a:t>
                      </a:r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 équivalent à coque planante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2m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1,5m </a:t>
                      </a:r>
                      <a:r>
                        <a:rPr lang="fr-FR" dirty="0" err="1"/>
                        <a:t>Hs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36C465FA-2796-09CD-8879-6B018A50A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269130"/>
              </p:ext>
            </p:extLst>
          </p:nvPr>
        </p:nvGraphicFramePr>
        <p:xfrm>
          <a:off x="303989" y="4538905"/>
          <a:ext cx="8565584" cy="61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1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849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d’onde </a:t>
                      </a:r>
                      <a:r>
                        <a:rPr lang="el-GR" sz="1800" dirty="0">
                          <a:latin typeface="+mn-lt"/>
                          <a:cs typeface="Times New Roman" pitchFamily="18" charset="0"/>
                        </a:rPr>
                        <a:t>λ</a:t>
                      </a: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/</a:t>
                      </a:r>
                      <a:br>
                        <a:rPr lang="fr-FR" sz="1800" dirty="0">
                          <a:latin typeface="+mn-lt"/>
                          <a:cs typeface="Times New Roman" pitchFamily="18" charset="0"/>
                        </a:rPr>
                      </a:br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longueur bateau</a:t>
                      </a:r>
                      <a:endParaRPr lang="fr-FR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>
                          <a:latin typeface="+mn-lt"/>
                          <a:cs typeface="Times New Roman" pitchFamily="18" charset="0"/>
                        </a:rPr>
                        <a:t>                                                1,94                                     </a:t>
                      </a:r>
                      <a:endParaRPr lang="fr-FR" sz="1800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948A6E6D-2EE8-14F6-E1E8-7C63D19187D3}"/>
              </a:ext>
            </a:extLst>
          </p:cNvPr>
          <p:cNvSpPr txBox="1"/>
          <p:nvPr/>
        </p:nvSpPr>
        <p:spPr>
          <a:xfrm>
            <a:off x="303987" y="1092740"/>
            <a:ext cx="856558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800" b="1" u="sng" dirty="0"/>
              <a:t>Référence bibliographique :</a:t>
            </a:r>
            <a:endParaRPr lang="fr-FR" sz="18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41C63B-E595-E0B0-AD7E-165B220CE2E5}"/>
              </a:ext>
            </a:extLst>
          </p:cNvPr>
          <p:cNvSpPr txBox="1"/>
          <p:nvPr/>
        </p:nvSpPr>
        <p:spPr>
          <a:xfrm>
            <a:off x="303990" y="2565538"/>
            <a:ext cx="856558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800" b="1" u="sng" dirty="0"/>
              <a:t>Calculs:</a:t>
            </a:r>
            <a:endParaRPr lang="fr-FR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726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169C643-855A-7774-CE0E-F5C331C217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ED63934-9B23-89CE-8AD4-2B179E1CDF73}"/>
              </a:ext>
            </a:extLst>
          </p:cNvPr>
          <p:cNvSpPr txBox="1"/>
          <p:nvPr/>
        </p:nvSpPr>
        <p:spPr>
          <a:xfrm>
            <a:off x="3145971" y="239744"/>
            <a:ext cx="5998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Résultats - accostage</a:t>
            </a:r>
          </a:p>
          <a:p>
            <a:r>
              <a:rPr lang="fr-FR" sz="2200" dirty="0">
                <a:latin typeface="+mj-lt"/>
              </a:rPr>
              <a:t>Exemple du </a:t>
            </a:r>
            <a:r>
              <a:rPr lang="fr-FR" sz="2200" u="sng" dirty="0">
                <a:latin typeface="+mj-lt"/>
              </a:rPr>
              <a:t>CAT CTV à carènes de </a:t>
            </a:r>
            <a:r>
              <a:rPr lang="fr-FR" sz="2200" u="sng" dirty="0" err="1">
                <a:latin typeface="+mj-lt"/>
              </a:rPr>
              <a:t>Wigley</a:t>
            </a:r>
            <a:endParaRPr lang="fr-FR" sz="2200" u="sng" dirty="0">
              <a:latin typeface="+mj-lt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EE10494-37C4-03D0-3161-D06D7A04677E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Image 21">
            <a:extLst>
              <a:ext uri="{FF2B5EF4-FFF2-40B4-BE49-F238E27FC236}">
                <a16:creationId xmlns:a16="http://schemas.microsoft.com/office/drawing/2014/main" id="{29C4001F-E0CE-C725-7606-B00E5CE21B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967" y="1086472"/>
            <a:ext cx="7084219" cy="53111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AB515B6F-BA75-5D22-32D5-89AB6C5E9D8E}"/>
                  </a:ext>
                </a:extLst>
              </p:cNvPr>
              <p:cNvSpPr txBox="1"/>
              <p:nvPr/>
            </p:nvSpPr>
            <p:spPr>
              <a:xfrm>
                <a:off x="6700571" y="1458849"/>
                <a:ext cx="1721556" cy="144751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b="1" dirty="0">
                    <a:solidFill>
                      <a:schemeClr val="tx1"/>
                    </a:solidFill>
                  </a:rPr>
                  <a:t>Hauteur de vague: 2m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1800" b="1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r>
                        <a:rPr lang="fr-FR" sz="1800" b="1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f>
                        <m:fPr>
                          <m:ctrlP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fr-F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𝟎𝟒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AB515B6F-BA75-5D22-32D5-89AB6C5E9D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571" y="1458849"/>
                <a:ext cx="1721556" cy="1447512"/>
              </a:xfrm>
              <a:prstGeom prst="rect">
                <a:avLst/>
              </a:prstGeom>
              <a:blipFill>
                <a:blip r:embed="rId8"/>
                <a:stretch>
                  <a:fillRect l="-2091" t="-1240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5271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452E6E4-5B79-BF65-3BF0-986F2B7EC0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4173242-FE32-4894-60F2-D5117F9464C9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9C629AF7-7B4A-890E-A0EF-0C9B01DA4E07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Poussée maximale d’hélice du bateau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22B611A4-1503-7F08-77B0-BFDBA9B5D445}"/>
                  </a:ext>
                </a:extLst>
              </p:cNvPr>
              <p:cNvSpPr txBox="1"/>
              <p:nvPr/>
            </p:nvSpPr>
            <p:spPr>
              <a:xfrm>
                <a:off x="303987" y="1092740"/>
                <a:ext cx="8565583" cy="153381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lang="fr-FR" sz="1800" b="1" u="sng" dirty="0"/>
                  <a:t>Application de la loi de similitude de Froude :</a:t>
                </a:r>
                <a:endParaRPr lang="fr-FR" sz="1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mod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le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ρ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bateau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ρ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mod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è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le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Ech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mod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le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Ech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𝒫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𝒫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mod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le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ρ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bateau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ρ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mod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è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le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Ech</m:t>
                                  </m:r>
                                </m:e>
                                <m:sup>
                                  <m:f>
                                    <m:fPr>
                                      <m:type m:val="lin"/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fr-FR" dirty="0"/>
              </a:p>
              <a:p>
                <a:r>
                  <a:rPr lang="fr-FR" dirty="0">
                    <a:solidFill>
                      <a:srgbClr val="00B050"/>
                    </a:solidFill>
                  </a:rPr>
                  <a:t>Dimensions de référence en vert</a:t>
                </a:r>
                <a:r>
                  <a:rPr lang="fr-FR" dirty="0"/>
                  <a:t>, </a:t>
                </a:r>
                <a:r>
                  <a:rPr lang="fr-FR" dirty="0">
                    <a:solidFill>
                      <a:srgbClr val="0070C0"/>
                    </a:solidFill>
                  </a:rPr>
                  <a:t>dimensions désirées en bleu</a:t>
                </a: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22B611A4-1503-7F08-77B0-BFDBA9B5D4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87" y="1092740"/>
                <a:ext cx="8565583" cy="1533818"/>
              </a:xfrm>
              <a:prstGeom prst="rect">
                <a:avLst/>
              </a:prstGeom>
              <a:blipFill>
                <a:blip r:embed="rId7"/>
                <a:stretch>
                  <a:fillRect l="-641" t="-10317" b="-230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>
            <a:extLst>
              <a:ext uri="{FF2B5EF4-FFF2-40B4-BE49-F238E27FC236}">
                <a16:creationId xmlns:a16="http://schemas.microsoft.com/office/drawing/2014/main" id="{2BB601A9-B670-7D04-F779-833765873BC8}"/>
              </a:ext>
            </a:extLst>
          </p:cNvPr>
          <p:cNvSpPr txBox="1"/>
          <p:nvPr/>
        </p:nvSpPr>
        <p:spPr>
          <a:xfrm>
            <a:off x="303987" y="6465377"/>
            <a:ext cx="856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(1) Marcel König, Daniel Ferreira González, Moustafa Abdel-</a:t>
            </a:r>
            <a:r>
              <a:rPr lang="fr-FR" sz="800" dirty="0" err="1"/>
              <a:t>Maksoud</a:t>
            </a:r>
            <a:r>
              <a:rPr lang="fr-FR" sz="800" dirty="0"/>
              <a:t> &amp;</a:t>
            </a:r>
            <a:r>
              <a:rPr lang="en-US" sz="800" dirty="0"/>
              <a:t>Alexander </a:t>
            </a:r>
            <a:r>
              <a:rPr lang="en-US" sz="800" dirty="0" err="1"/>
              <a:t>Düster</a:t>
            </a:r>
            <a:r>
              <a:rPr lang="en-US" sz="800" dirty="0"/>
              <a:t> (2017) Numerical investigation of the landing </a:t>
            </a:r>
            <a:r>
              <a:rPr lang="en-US" sz="800" dirty="0" err="1"/>
              <a:t>manoeuvre</a:t>
            </a:r>
            <a:r>
              <a:rPr lang="en-US" sz="800" dirty="0"/>
              <a:t> of a crew transfer vessel to an offshore wind turbine, Ships and Offshore Structures, 12:sup1, S115-S133, DOI: </a:t>
            </a:r>
            <a:r>
              <a:rPr lang="fr-FR" sz="800" dirty="0"/>
              <a:t>10.1080/17445302.2016.1265883 , (3) 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MSIS Chantiers ALLAIS –</a:t>
            </a:r>
            <a:r>
              <a:rPr lang="fr-FR" sz="800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8"/>
              </a:rPr>
              <a:t>http://www.crewboats.eu/crew-boat-surfer-221/</a:t>
            </a:r>
            <a:r>
              <a:rPr lang="fr-FR" sz="800" dirty="0">
                <a:effectLst/>
                <a:ea typeface="Times New Roman" panose="02020603050405020304" pitchFamily="18" charset="0"/>
              </a:rPr>
              <a:t> – May, 2006</a:t>
            </a:r>
            <a:endParaRPr lang="fr-FR" sz="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6B73F811-2C34-DAA3-83A3-58EDA291FF2D}"/>
                  </a:ext>
                </a:extLst>
              </p:cNvPr>
              <p:cNvSpPr txBox="1"/>
              <p:nvPr/>
            </p:nvSpPr>
            <p:spPr>
              <a:xfrm>
                <a:off x="325966" y="4124825"/>
                <a:ext cx="8543603" cy="23321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b="1" u="sng" dirty="0"/>
                  <a:t>Monocoque Allais :</a:t>
                </a:r>
                <a:r>
                  <a:rPr lang="fr-FR" dirty="0"/>
                  <a:t> (modèle réel à extrapoler à un bateau de 27m)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𝒫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3∙662</m:t>
                      </m:r>
                      <m:r>
                        <m:rPr>
                          <m:sty m:val="p"/>
                        </m:rPr>
                        <a:rPr lang="fr-FR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kW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1025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1000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20,958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num>
                                <m:den>
                                  <m: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26,99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fr-FR">
                          <a:latin typeface="Cambria Math" panose="02040503050406030204" pitchFamily="18" charset="0"/>
                        </a:rPr>
                        <m:t>≅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4934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kW</m:t>
                      </m:r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27</m:t>
                      </m:r>
                      <m:r>
                        <m:rPr>
                          <m:sty m:val="p"/>
                        </m:rPr>
                        <a:rPr lang="fr-FR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Noeuds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∙0,5144 </m:t>
                      </m:r>
                      <m:f>
                        <m:fPr>
                          <m:type m:val="li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Noeuds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20,958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num>
                                <m:den>
                                  <m: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26,99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≅16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𝒫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bateau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bateau</m:t>
                              </m:r>
                            </m:sub>
                          </m:sSub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9,81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kN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den>
                          </m:f>
                        </m:den>
                      </m:f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4934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kW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≅</m:t>
                      </m:r>
                      <m:bar>
                        <m:bar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𝟑𝟐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𝐭𝐨𝐧𝐧𝐞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𝐟𝐨𝐫𝐜𝐞</m:t>
                          </m:r>
                        </m:e>
                      </m:ba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6B73F811-2C34-DAA3-83A3-58EDA291F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6" y="4124825"/>
                <a:ext cx="8543603" cy="2332113"/>
              </a:xfrm>
              <a:prstGeom prst="rect">
                <a:avLst/>
              </a:prstGeom>
              <a:blipFill>
                <a:blip r:embed="rId9"/>
                <a:stretch>
                  <a:fillRect l="-571" t="-15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B33E374-CCE8-2560-F728-3257DFF8A098}"/>
                  </a:ext>
                </a:extLst>
              </p:cNvPr>
              <p:cNvSpPr txBox="1"/>
              <p:nvPr/>
            </p:nvSpPr>
            <p:spPr>
              <a:xfrm>
                <a:off x="325967" y="2822794"/>
                <a:ext cx="8543604" cy="10463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b="1" u="sng" dirty="0"/>
                  <a:t>Catamaran HSVA :</a:t>
                </a:r>
                <a:r>
                  <a:rPr lang="fr-FR" dirty="0"/>
                  <a:t> (modèle réduit à extrapoler à un bateau de 27m)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bateau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0,127</m:t>
                          </m:r>
                          <m:r>
                            <m:rPr>
                              <m:sty m:val="p"/>
                            </m:rPr>
                            <a:rPr lang="fr-FR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kN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9,81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kN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den>
                          </m:f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1025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1000</m:t>
                          </m:r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2,116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num>
                                <m:den>
                                  <m: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27,08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≅</m:t>
                      </m:r>
                      <m:bar>
                        <m:bar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𝟐𝟖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𝐭𝐨𝐧𝐧𝐞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1" i="0">
                              <a:latin typeface="Cambria Math" panose="02040503050406030204" pitchFamily="18" charset="0"/>
                            </a:rPr>
                            <m:t>𝐟𝐨𝐫𝐜𝐞</m:t>
                          </m:r>
                        </m:e>
                      </m:ba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B33E374-CCE8-2560-F728-3257DFF8A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7" y="2822794"/>
                <a:ext cx="8543604" cy="1046377"/>
              </a:xfrm>
              <a:prstGeom prst="rect">
                <a:avLst/>
              </a:prstGeom>
              <a:blipFill>
                <a:blip r:embed="rId10"/>
                <a:stretch>
                  <a:fillRect l="-571" t="-29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4349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B877FD3-F597-77F7-C6D0-5384B6856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67" y="159665"/>
            <a:ext cx="2559195" cy="9380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B4AF6FE-ADAD-454A-2E3B-96FCA1727D14}"/>
              </a:ext>
            </a:extLst>
          </p:cNvPr>
          <p:cNvCxnSpPr/>
          <p:nvPr/>
        </p:nvCxnSpPr>
        <p:spPr>
          <a:xfrm flipH="1">
            <a:off x="303987" y="6444257"/>
            <a:ext cx="8565583" cy="0"/>
          </a:xfrm>
          <a:prstGeom prst="line">
            <a:avLst/>
          </a:prstGeom>
          <a:ln w="12700" cap="flat">
            <a:solidFill>
              <a:srgbClr val="004489"/>
            </a:solidFill>
            <a:beve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7B124641-645F-3E71-F96D-1D80FB8A239A}"/>
              </a:ext>
            </a:extLst>
          </p:cNvPr>
          <p:cNvSpPr txBox="1"/>
          <p:nvPr/>
        </p:nvSpPr>
        <p:spPr>
          <a:xfrm>
            <a:off x="3145971" y="239744"/>
            <a:ext cx="599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latin typeface="+mj-lt"/>
              </a:rPr>
              <a:t>Inondation du pont du bateau par la houle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CC68AD99-AFE5-55DA-984F-AEAC7F2CBE88}"/>
                  </a:ext>
                </a:extLst>
              </p:cNvPr>
              <p:cNvSpPr txBox="1"/>
              <p:nvPr/>
            </p:nvSpPr>
            <p:spPr>
              <a:xfrm>
                <a:off x="303987" y="1092740"/>
                <a:ext cx="8565583" cy="120032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lang="fr-FR" b="1" i="1" u="sng" dirty="0"/>
                  <a:t>Pilonnement au point d’accostage </a:t>
                </a:r>
                <a:r>
                  <a:rPr lang="fr-FR" b="1" i="1" u="sng" dirty="0" err="1"/>
                  <a:t>zA</a:t>
                </a:r>
                <a:r>
                  <a:rPr lang="fr-FR" b="1" i="1" u="sng" dirty="0"/>
                  <a:t> au point d’accostage A- </a:t>
                </a:r>
                <a:r>
                  <a:rPr lang="fr-FR" sz="1800" b="1" i="1" u="sng" dirty="0"/>
                  <a:t>:</a:t>
                </a:r>
                <a:endParaRPr lang="fr-FR" sz="1800" i="1" dirty="0"/>
              </a:p>
              <a:p>
                <a:endParaRPr lang="fr-FR" sz="180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≝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𝐸𝑙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𝑣𝑎𝑡𝑖𝑜𝑛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𝑝𝑜𝑛𝑡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𝑝𝑟𝑖𝑛𝑐𝑖𝑝𝑎𝑙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𝐶𝐴𝑇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𝐶𝑇𝑉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𝐻𝑆𝑉𝐴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 2017</m:t>
                      </m:r>
                    </m:oMath>
                  </m:oMathPara>
                </a14:m>
                <a:endParaRPr lang="fr-FR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𝒞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r>
                            <a:rPr lang="fr-FR" i="1" cap="all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fr-FR" i="1" cap="all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fName>
                        <m:e>
                          <m:r>
                            <a:rPr lang="fr-FR" i="1" cap="all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fr-FR" i="1" cap="all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fr-FR" sz="1800" i="1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CC68AD99-AFE5-55DA-984F-AEAC7F2CBE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87" y="1092740"/>
                <a:ext cx="8565583" cy="1200329"/>
              </a:xfrm>
              <a:prstGeom prst="rect">
                <a:avLst/>
              </a:prstGeom>
              <a:blipFill>
                <a:blip r:embed="rId7"/>
                <a:stretch>
                  <a:fillRect l="-641" t="-25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oneTexte 5">
            <a:extLst>
              <a:ext uri="{FF2B5EF4-FFF2-40B4-BE49-F238E27FC236}">
                <a16:creationId xmlns:a16="http://schemas.microsoft.com/office/drawing/2014/main" id="{1766D54A-9408-4B04-F3A8-AEC5526CA0CB}"/>
              </a:ext>
            </a:extLst>
          </p:cNvPr>
          <p:cNvSpPr txBox="1"/>
          <p:nvPr/>
        </p:nvSpPr>
        <p:spPr>
          <a:xfrm>
            <a:off x="303987" y="6465377"/>
            <a:ext cx="856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u="sng" dirty="0"/>
              <a:t>Référence:</a:t>
            </a:r>
            <a:r>
              <a:rPr lang="fr-FR" sz="800" dirty="0"/>
              <a:t> Barthélemy L. (2022), </a:t>
            </a:r>
            <a:r>
              <a:rPr lang="en-GB" sz="800" dirty="0"/>
              <a:t>Etude compare de la performance </a:t>
            </a:r>
            <a:r>
              <a:rPr lang="en-GB" sz="800" dirty="0" err="1"/>
              <a:t>en</a:t>
            </a:r>
            <a:r>
              <a:rPr lang="en-GB" sz="800" dirty="0"/>
              <a:t> </a:t>
            </a:r>
            <a:r>
              <a:rPr lang="en-GB" sz="800" dirty="0" err="1"/>
              <a:t>accostage</a:t>
            </a:r>
            <a:r>
              <a:rPr lang="en-GB" sz="800" dirty="0"/>
              <a:t> d’un catamaran et d’un monocoque à un </a:t>
            </a:r>
            <a:r>
              <a:rPr lang="en-GB" sz="800" dirty="0" err="1"/>
              <a:t>monopieu</a:t>
            </a:r>
            <a:r>
              <a:rPr lang="en-GB" sz="800" dirty="0"/>
              <a:t> </a:t>
            </a:r>
            <a:r>
              <a:rPr lang="en-GB" sz="800" dirty="0" err="1"/>
              <a:t>d’éolienne</a:t>
            </a:r>
            <a:r>
              <a:rPr lang="fr-FR" sz="800" dirty="0"/>
              <a:t>. </a:t>
            </a:r>
            <a:r>
              <a:rPr lang="fr-FR" sz="800" i="1" dirty="0"/>
              <a:t>Session 2022 de l’Association Technique Maritime et Aéronautique, </a:t>
            </a:r>
            <a:r>
              <a:rPr lang="en-GB" sz="800" i="1" dirty="0"/>
              <a:t>Paris, France</a:t>
            </a:r>
            <a:endParaRPr lang="fr-FR" sz="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D58DB88-C956-8058-8E78-4024EA28A34C}"/>
                  </a:ext>
                </a:extLst>
              </p:cNvPr>
              <p:cNvSpPr txBox="1"/>
              <p:nvPr/>
            </p:nvSpPr>
            <p:spPr>
              <a:xfrm>
                <a:off x="325966" y="4720097"/>
                <a:ext cx="8543603" cy="13424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b="1" u="sng" dirty="0"/>
                  <a:t>Ecart relatif MINI entre le </a:t>
                </a:r>
                <a:r>
                  <a:rPr lang="fr-FR" b="1" u="sng" dirty="0" err="1"/>
                  <a:t>pilonnement</a:t>
                </a:r>
                <a:r>
                  <a:rPr lang="fr-FR" b="1" u="sng" dirty="0"/>
                  <a:t> et l’élévation de la houle au point d’accostage A-:</a:t>
                </a:r>
                <a:r>
                  <a:rPr lang="fr-FR" dirty="0"/>
                  <a:t> </a:t>
                </a:r>
              </a:p>
              <a:p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sub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Sup>
                                    <m:sSub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</m:sub>
                                    <m:sup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sup>
                                  </m:sSub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min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Z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type m:val="li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ℰ</m:t>
                              </m:r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𝒯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b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+ 2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ℱ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𝒯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ℰ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𝒯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b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</m:den>
                      </m:f>
                    </m:oMath>
                  </m:oMathPara>
                </a14:m>
                <a:endParaRPr lang="fr-FR" sz="1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arrivant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à 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instant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correspondant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à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𝒯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ℰ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ℰ</m:t>
                                      </m:r>
                                    </m:e>
                                    <m:sup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sSup>
                                    <m:sSup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ℱ</m:t>
                                      </m:r>
                                    </m:e>
                                    <m:sup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ℱ</m:t>
                          </m:r>
                        </m:den>
                      </m:f>
                    </m:oMath>
                  </m:oMathPara>
                </a14:m>
                <a:endParaRPr lang="fr-FR" sz="18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D58DB88-C956-8058-8E78-4024EA28A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6" y="4720097"/>
                <a:ext cx="8543603" cy="1342483"/>
              </a:xfrm>
              <a:prstGeom prst="rect">
                <a:avLst/>
              </a:prstGeom>
              <a:blipFill>
                <a:blip r:embed="rId8"/>
                <a:stretch>
                  <a:fillRect l="-571" t="-2262" r="-428" b="-429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2145112-C836-AB93-5A0F-FFE7BBB957DA}"/>
                  </a:ext>
                </a:extLst>
              </p:cNvPr>
              <p:cNvSpPr txBox="1"/>
              <p:nvPr/>
            </p:nvSpPr>
            <p:spPr>
              <a:xfrm>
                <a:off x="325967" y="3528274"/>
                <a:ext cx="8543602" cy="9234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b="1" i="1" u="sng" dirty="0"/>
                  <a:t>Ecart relatif entre le </a:t>
                </a:r>
                <a:r>
                  <a:rPr lang="fr-FR" b="1" i="1" u="sng" dirty="0" err="1"/>
                  <a:t>pilonnement</a:t>
                </a:r>
                <a:r>
                  <a:rPr lang="fr-FR" b="1" i="1" u="sng" dirty="0"/>
                  <a:t> et l’élévation de la houle au point d’accostage A-:</a:t>
                </a:r>
                <a:r>
                  <a:rPr lang="fr-FR" i="1" dirty="0"/>
                  <a:t> </a:t>
                </a:r>
              </a:p>
              <a:p>
                <a:endParaRPr lang="fr-FR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b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type m:val="li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ℰ</m:t>
                              </m:r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𝒯</m:t>
                                  </m:r>
                                </m:e>
                                <m: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+ 2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ℱ𝒯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ℰ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𝒯</m:t>
                                  </m:r>
                                </m:e>
                                <m: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𝑎𝑣𝑒𝑐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𝒯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≝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𝑡𝑎𝑛</m:t>
                          </m:r>
                        </m:fName>
                        <m:e>
                          <m:f>
                            <m:fPr>
                              <m:type m:val="li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 cap="all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fr-FR" i="1" cap="all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fr-FR" sz="1800" i="1" dirty="0"/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2145112-C836-AB93-5A0F-FFE7BBB957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7" y="3528274"/>
                <a:ext cx="8543602" cy="923458"/>
              </a:xfrm>
              <a:prstGeom prst="rect">
                <a:avLst/>
              </a:prstGeom>
              <a:blipFill>
                <a:blip r:embed="rId9"/>
                <a:stretch>
                  <a:fillRect l="-571" t="-3974" b="-708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91B6D056-032A-45A1-B43C-6A7B828A835A}"/>
                  </a:ext>
                </a:extLst>
              </p:cNvPr>
              <p:cNvSpPr txBox="1"/>
              <p:nvPr/>
            </p:nvSpPr>
            <p:spPr>
              <a:xfrm>
                <a:off x="325966" y="2458783"/>
                <a:ext cx="8543603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b="1" i="1" u="sng" dirty="0"/>
                  <a:t>Elévation locale de la surface libre η au point d’accostage A- :</a:t>
                </a:r>
              </a:p>
              <a:p>
                <a:endParaRPr lang="fr-FR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b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e>
                      </m:func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  <m:r>
                        <a:rPr lang="fr-FR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Sup>
                                <m:sSub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e>
                      </m:func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91B6D056-032A-45A1-B43C-6A7B828A83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66" y="2458783"/>
                <a:ext cx="8543603" cy="923330"/>
              </a:xfrm>
              <a:prstGeom prst="rect">
                <a:avLst/>
              </a:prstGeom>
              <a:blipFill>
                <a:blip r:embed="rId10"/>
                <a:stretch>
                  <a:fillRect l="-571" t="-3289" b="-19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185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|32.9|9.6|14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2|73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67|31.5|2.4|1.2|0.9|1|10.9|17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19.1|6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7|2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9|9.2|15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8|1.7|32.8|19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7555d4e-609e-4da2-9b46-4a5d82cc608f">UMCZN7FNMDTS-8-476</_dlc_DocId>
    <_dlc_DocIdUrl xmlns="e7555d4e-609e-4da2-9b46-4a5d82cc608f">
      <Url>http://mercator/_layouts/15/DocIdRedir.aspx?ID=UMCZN7FNMDTS-8-476</Url>
      <Description>UMCZN7FNMDTS-8-476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6B13A4DCD984B93A4F267E7015E0E" ma:contentTypeVersion="0" ma:contentTypeDescription="Crée un document." ma:contentTypeScope="" ma:versionID="69a2d9b2ecd2b068149c2e9379753f34">
  <xsd:schema xmlns:xsd="http://www.w3.org/2001/XMLSchema" xmlns:xs="http://www.w3.org/2001/XMLSchema" xmlns:p="http://schemas.microsoft.com/office/2006/metadata/properties" xmlns:ns2="e7555d4e-609e-4da2-9b46-4a5d82cc608f" targetNamespace="http://schemas.microsoft.com/office/2006/metadata/properties" ma:root="true" ma:fieldsID="9eb1b970a5def02b4c26c8b5ce9891ce" ns2:_="">
    <xsd:import namespace="e7555d4e-609e-4da2-9b46-4a5d82cc608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555d4e-609e-4da2-9b46-4a5d82cc608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DE6132F-BB89-43E8-80FB-3D898A00F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700886-457E-42CF-A743-7BA9509832EC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e7555d4e-609e-4da2-9b46-4a5d82cc608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C29114-3A85-4F30-8460-FA6D352DF1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555d4e-609e-4da2-9b46-4a5d82cc60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06AD38D-07C6-415F-AB4E-F5E3B05240F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5015</TotalTime>
  <Words>1605</Words>
  <Application>Microsoft Office PowerPoint</Application>
  <PresentationFormat>Affichage à l'écran (4:3)</PresentationFormat>
  <Paragraphs>159</Paragraphs>
  <Slides>12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ENSM - École Nationale Supérieure Maritime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AS</dc:creator>
  <cp:lastModifiedBy>C/NA/PROF - BARTHELEMY Laurent</cp:lastModifiedBy>
  <cp:revision>442</cp:revision>
  <dcterms:created xsi:type="dcterms:W3CDTF">2015-11-06T10:36:25Z</dcterms:created>
  <dcterms:modified xsi:type="dcterms:W3CDTF">2022-10-10T12:38:49Z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0x01010066D6B13A4DCD984B93A4F267E7015E0E</vt:lpwstr>
  </property>
  <property fmtid="{D5CDD505-2E9C-101B-9397-08002B2CF9AE}" pid="3" name="_dlc_DocIdItemGuid">
    <vt:lpwstr>87607726-e70c-4c8a-b650-0f092811ce29</vt:lpwstr>
  </property>
</Properties>
</file>